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22"/>
  </p:notesMasterIdLst>
  <p:sldIdLst>
    <p:sldId id="270" r:id="rId2"/>
    <p:sldId id="259" r:id="rId3"/>
    <p:sldId id="260" r:id="rId4"/>
    <p:sldId id="263" r:id="rId5"/>
    <p:sldId id="269" r:id="rId6"/>
    <p:sldId id="264" r:id="rId7"/>
    <p:sldId id="266" r:id="rId8"/>
    <p:sldId id="268" r:id="rId9"/>
    <p:sldId id="285" r:id="rId10"/>
    <p:sldId id="274" r:id="rId11"/>
    <p:sldId id="272" r:id="rId12"/>
    <p:sldId id="267" r:id="rId13"/>
    <p:sldId id="277" r:id="rId14"/>
    <p:sldId id="261" r:id="rId15"/>
    <p:sldId id="262" r:id="rId16"/>
    <p:sldId id="256" r:id="rId17"/>
    <p:sldId id="281" r:id="rId18"/>
    <p:sldId id="282" r:id="rId19"/>
    <p:sldId id="286"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7A78AA-9ECB-E440-8E5A-77ADFD0E93F3}" v="127" dt="2023-10-25T00:21:34.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6"/>
    <p:restoredTop sz="94694"/>
  </p:normalViewPr>
  <p:slideViewPr>
    <p:cSldViewPr snapToGrid="0">
      <p:cViewPr varScale="1">
        <p:scale>
          <a:sx n="121" d="100"/>
          <a:sy n="121" d="100"/>
        </p:scale>
        <p:origin x="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CA5C2-EDE7-CA49-8DD7-B08C05A7A46A}" type="datetimeFigureOut">
              <a:rPr lang="en-US" smtClean="0"/>
              <a:t>10/26/23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6C730-ECEC-384F-BF29-55888391F7D2}" type="slidenum">
              <a:rPr lang="en-US" smtClean="0"/>
              <a:t>‹#›</a:t>
            </a:fld>
            <a:endParaRPr lang="en-US"/>
          </a:p>
        </p:txBody>
      </p:sp>
    </p:spTree>
    <p:extLst>
      <p:ext uri="{BB962C8B-B14F-4D97-AF65-F5344CB8AC3E}">
        <p14:creationId xmlns:p14="http://schemas.microsoft.com/office/powerpoint/2010/main" val="415123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6C730-ECEC-384F-BF29-55888391F7D2}" type="slidenum">
              <a:rPr lang="en-US" smtClean="0"/>
              <a:t>6</a:t>
            </a:fld>
            <a:endParaRPr lang="en-US"/>
          </a:p>
        </p:txBody>
      </p:sp>
    </p:spTree>
    <p:extLst>
      <p:ext uri="{BB962C8B-B14F-4D97-AF65-F5344CB8AC3E}">
        <p14:creationId xmlns:p14="http://schemas.microsoft.com/office/powerpoint/2010/main" val="382918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6C730-ECEC-384F-BF29-55888391F7D2}" type="slidenum">
              <a:rPr lang="en-US" smtClean="0"/>
              <a:t>9</a:t>
            </a:fld>
            <a:endParaRPr lang="en-US"/>
          </a:p>
        </p:txBody>
      </p:sp>
    </p:spTree>
    <p:extLst>
      <p:ext uri="{BB962C8B-B14F-4D97-AF65-F5344CB8AC3E}">
        <p14:creationId xmlns:p14="http://schemas.microsoft.com/office/powerpoint/2010/main" val="302382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6C730-ECEC-384F-BF29-55888391F7D2}" type="slidenum">
              <a:rPr lang="en-US" smtClean="0"/>
              <a:t>10</a:t>
            </a:fld>
            <a:endParaRPr lang="en-US"/>
          </a:p>
        </p:txBody>
      </p:sp>
    </p:spTree>
    <p:extLst>
      <p:ext uri="{BB962C8B-B14F-4D97-AF65-F5344CB8AC3E}">
        <p14:creationId xmlns:p14="http://schemas.microsoft.com/office/powerpoint/2010/main" val="307631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6C730-ECEC-384F-BF29-55888391F7D2}" type="slidenum">
              <a:rPr lang="en-US" smtClean="0"/>
              <a:t>11</a:t>
            </a:fld>
            <a:endParaRPr lang="en-US"/>
          </a:p>
        </p:txBody>
      </p:sp>
    </p:spTree>
    <p:extLst>
      <p:ext uri="{BB962C8B-B14F-4D97-AF65-F5344CB8AC3E}">
        <p14:creationId xmlns:p14="http://schemas.microsoft.com/office/powerpoint/2010/main" val="13248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6C730-ECEC-384F-BF29-55888391F7D2}" type="slidenum">
              <a:rPr lang="en-US" smtClean="0"/>
              <a:t>12</a:t>
            </a:fld>
            <a:endParaRPr lang="en-US"/>
          </a:p>
        </p:txBody>
      </p:sp>
    </p:spTree>
    <p:extLst>
      <p:ext uri="{BB962C8B-B14F-4D97-AF65-F5344CB8AC3E}">
        <p14:creationId xmlns:p14="http://schemas.microsoft.com/office/powerpoint/2010/main" val="528746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6C730-ECEC-384F-BF29-55888391F7D2}" type="slidenum">
              <a:rPr lang="en-US" smtClean="0"/>
              <a:t>16</a:t>
            </a:fld>
            <a:endParaRPr lang="en-US"/>
          </a:p>
        </p:txBody>
      </p:sp>
    </p:spTree>
    <p:extLst>
      <p:ext uri="{BB962C8B-B14F-4D97-AF65-F5344CB8AC3E}">
        <p14:creationId xmlns:p14="http://schemas.microsoft.com/office/powerpoint/2010/main" val="306516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6C730-ECEC-384F-BF29-55888391F7D2}" type="slidenum">
              <a:rPr lang="en-US" smtClean="0"/>
              <a:t>17</a:t>
            </a:fld>
            <a:endParaRPr lang="en-US"/>
          </a:p>
        </p:txBody>
      </p:sp>
    </p:spTree>
    <p:extLst>
      <p:ext uri="{BB962C8B-B14F-4D97-AF65-F5344CB8AC3E}">
        <p14:creationId xmlns:p14="http://schemas.microsoft.com/office/powerpoint/2010/main" val="42818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4F9-5EE7-47B7-B965-368EB53A4352}"/>
              </a:ext>
            </a:extLst>
          </p:cNvPr>
          <p:cNvSpPr>
            <a:spLocks noGrp="1"/>
          </p:cNvSpPr>
          <p:nvPr>
            <p:ph type="ctrTitle"/>
          </p:nvPr>
        </p:nvSpPr>
        <p:spPr>
          <a:xfrm>
            <a:off x="647700" y="1181099"/>
            <a:ext cx="6864724" cy="3581399"/>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A4A1F1-374F-4FC8-89F7-83065EA4F5DD}"/>
              </a:ext>
            </a:extLst>
          </p:cNvPr>
          <p:cNvSpPr>
            <a:spLocks noGrp="1"/>
          </p:cNvSpPr>
          <p:nvPr>
            <p:ph type="subTitle" idx="1"/>
          </p:nvPr>
        </p:nvSpPr>
        <p:spPr>
          <a:xfrm>
            <a:off x="647700" y="5075227"/>
            <a:ext cx="6864724" cy="868374"/>
          </a:xfrm>
        </p:spPr>
        <p:txBody>
          <a:bodyPr>
            <a:normAutofit/>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FB5CB5F-AE9B-4C02-B16F-C462CAFC1963}"/>
              </a:ext>
            </a:extLst>
          </p:cNvPr>
          <p:cNvSpPr>
            <a:spLocks noGrp="1"/>
          </p:cNvSpPr>
          <p:nvPr>
            <p:ph type="dt" sz="half" idx="10"/>
          </p:nvPr>
        </p:nvSpPr>
        <p:spPr/>
        <p:txBody>
          <a:bodyPr/>
          <a:lstStyle/>
          <a:p>
            <a:fld id="{D341B595-366B-43E2-A22E-EA6A78C03F06}" type="datetimeFigureOut">
              <a:rPr lang="en-US" smtClean="0"/>
              <a:t>10/26/23</a:t>
            </a:fld>
            <a:endParaRPr lang="en-US"/>
          </a:p>
        </p:txBody>
      </p:sp>
      <p:sp>
        <p:nvSpPr>
          <p:cNvPr id="5" name="Footer Placeholder 4">
            <a:extLst>
              <a:ext uri="{FF2B5EF4-FFF2-40B4-BE49-F238E27FC236}">
                <a16:creationId xmlns:a16="http://schemas.microsoft.com/office/drawing/2014/main" id="{4114B1CC-830B-4695-B174-D9E9100A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04451221"/>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C0AF-44D0-4830-AF13-49B8522B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A9F1-F398-416A-A8C0-0A36D838DD15}"/>
              </a:ext>
            </a:extLst>
          </p:cNvPr>
          <p:cNvSpPr>
            <a:spLocks noGrp="1"/>
          </p:cNvSpPr>
          <p:nvPr>
            <p:ph type="dt" sz="half" idx="10"/>
          </p:nvPr>
        </p:nvSpPr>
        <p:spPr/>
        <p:txBody>
          <a:bodyPr/>
          <a:lstStyle/>
          <a:p>
            <a:fld id="{D341B595-366B-43E2-A22E-EA6A78C03F06}" type="datetimeFigureOut">
              <a:rPr lang="en-US" smtClean="0"/>
              <a:t>10/26/23</a:t>
            </a:fld>
            <a:endParaRPr lang="en-US"/>
          </a:p>
        </p:txBody>
      </p:sp>
      <p:sp>
        <p:nvSpPr>
          <p:cNvPr id="5" name="Footer Placeholder 4">
            <a:extLst>
              <a:ext uri="{FF2B5EF4-FFF2-40B4-BE49-F238E27FC236}">
                <a16:creationId xmlns:a16="http://schemas.microsoft.com/office/drawing/2014/main" id="{6E37F801-C9FB-4A34-8386-BA9FBACCB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502126067"/>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BC807-13E1-4F3F-83FA-FD9BD24F3B1F}"/>
              </a:ext>
            </a:extLst>
          </p:cNvPr>
          <p:cNvSpPr>
            <a:spLocks noGrp="1"/>
          </p:cNvSpPr>
          <p:nvPr>
            <p:ph type="title" orient="vert"/>
          </p:nvPr>
        </p:nvSpPr>
        <p:spPr>
          <a:xfrm>
            <a:off x="8986520" y="647699"/>
            <a:ext cx="2291080" cy="52959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1" y="647699"/>
            <a:ext cx="8120789"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4BDC-BDD0-417D-AF7C-516EE556D7E4}"/>
              </a:ext>
            </a:extLst>
          </p:cNvPr>
          <p:cNvSpPr>
            <a:spLocks noGrp="1"/>
          </p:cNvSpPr>
          <p:nvPr>
            <p:ph type="dt" sz="half" idx="10"/>
          </p:nvPr>
        </p:nvSpPr>
        <p:spPr/>
        <p:txBody>
          <a:bodyPr/>
          <a:lstStyle/>
          <a:p>
            <a:fld id="{D341B595-366B-43E2-A22E-EA6A78C03F06}" type="datetimeFigureOut">
              <a:rPr lang="en-US" smtClean="0"/>
              <a:t>10/26/23</a:t>
            </a:fld>
            <a:endParaRPr lang="en-US"/>
          </a:p>
        </p:txBody>
      </p:sp>
      <p:sp>
        <p:nvSpPr>
          <p:cNvPr id="5" name="Footer Placeholder 4">
            <a:extLst>
              <a:ext uri="{FF2B5EF4-FFF2-40B4-BE49-F238E27FC236}">
                <a16:creationId xmlns:a16="http://schemas.microsoft.com/office/drawing/2014/main" id="{0EF663EC-23F9-4202-80F3-F8E550884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141073797"/>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D341B595-366B-43E2-A22E-EA6A78C03F06}" type="datetimeFigureOut">
              <a:rPr lang="en-US" smtClean="0"/>
              <a:t>10/26/23</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037915577"/>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6BE-9AF9-4E97-9204-5B672D797384}"/>
              </a:ext>
            </a:extLst>
          </p:cNvPr>
          <p:cNvSpPr>
            <a:spLocks noGrp="1"/>
          </p:cNvSpPr>
          <p:nvPr>
            <p:ph type="title"/>
          </p:nvPr>
        </p:nvSpPr>
        <p:spPr>
          <a:xfrm>
            <a:off x="1981200" y="2362200"/>
            <a:ext cx="7696200" cy="24003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7114B-35CB-40C5-BCC8-C5039524FFC1}"/>
              </a:ext>
            </a:extLst>
          </p:cNvPr>
          <p:cNvSpPr>
            <a:spLocks noGrp="1"/>
          </p:cNvSpPr>
          <p:nvPr>
            <p:ph type="dt" sz="half" idx="10"/>
          </p:nvPr>
        </p:nvSpPr>
        <p:spPr/>
        <p:txBody>
          <a:bodyPr/>
          <a:lstStyle/>
          <a:p>
            <a:fld id="{D341B595-366B-43E2-A22E-EA6A78C03F06}" type="datetimeFigureOut">
              <a:rPr lang="en-US" smtClean="0"/>
              <a:t>10/26/23</a:t>
            </a:fld>
            <a:endParaRPr lang="en-US"/>
          </a:p>
        </p:txBody>
      </p:sp>
      <p:sp>
        <p:nvSpPr>
          <p:cNvPr id="5" name="Footer Placeholder 4">
            <a:extLst>
              <a:ext uri="{FF2B5EF4-FFF2-40B4-BE49-F238E27FC236}">
                <a16:creationId xmlns:a16="http://schemas.microsoft.com/office/drawing/2014/main" id="{7A1AA324-982E-42C4-8002-5F236877C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002551918"/>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BC9-7469-437A-B92B-0A2627E4B9B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F6AA34-8CC0-4E5B-8396-0AC75633142B}"/>
              </a:ext>
            </a:extLst>
          </p:cNvPr>
          <p:cNvSpPr>
            <a:spLocks noGrp="1"/>
          </p:cNvSpPr>
          <p:nvPr>
            <p:ph type="dt" sz="half" idx="10"/>
          </p:nvPr>
        </p:nvSpPr>
        <p:spPr/>
        <p:txBody>
          <a:bodyPr/>
          <a:lstStyle/>
          <a:p>
            <a:fld id="{D341B595-366B-43E2-A22E-EA6A78C03F06}" type="datetimeFigureOut">
              <a:rPr lang="en-US" smtClean="0"/>
              <a:t>10/26/23</a:t>
            </a:fld>
            <a:endParaRPr lang="en-US"/>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526456016"/>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C9B-D20D-43FA-BA18-D50F86A9127E}"/>
              </a:ext>
            </a:extLst>
          </p:cNvPr>
          <p:cNvSpPr>
            <a:spLocks noGrp="1"/>
          </p:cNvSpPr>
          <p:nvPr>
            <p:ph type="title"/>
          </p:nvPr>
        </p:nvSpPr>
        <p:spPr>
          <a:xfrm>
            <a:off x="652371" y="647699"/>
            <a:ext cx="10625229" cy="115062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0044487-D350-4434-A5C7-A96942FFC95E}"/>
              </a:ext>
            </a:extLst>
          </p:cNvPr>
          <p:cNvSpPr>
            <a:spLocks noGrp="1"/>
          </p:cNvSpPr>
          <p:nvPr>
            <p:ph type="dt" sz="half" idx="10"/>
          </p:nvPr>
        </p:nvSpPr>
        <p:spPr/>
        <p:txBody>
          <a:bodyPr/>
          <a:lstStyle/>
          <a:p>
            <a:fld id="{D341B595-366B-43E2-A22E-EA6A78C03F06}" type="datetimeFigureOut">
              <a:rPr lang="en-US" smtClean="0"/>
              <a:t>10/26/23</a:t>
            </a:fld>
            <a:endParaRPr lang="en-US"/>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497226342"/>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9A8B-0FAF-431C-9657-9003FA037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BA2A1-331D-40F8-867B-CE15011360A1}"/>
              </a:ext>
            </a:extLst>
          </p:cNvPr>
          <p:cNvSpPr>
            <a:spLocks noGrp="1"/>
          </p:cNvSpPr>
          <p:nvPr>
            <p:ph type="dt" sz="half" idx="10"/>
          </p:nvPr>
        </p:nvSpPr>
        <p:spPr/>
        <p:txBody>
          <a:bodyPr/>
          <a:lstStyle/>
          <a:p>
            <a:fld id="{D341B595-366B-43E2-A22E-EA6A78C03F06}" type="datetimeFigureOut">
              <a:rPr lang="en-US" smtClean="0"/>
              <a:t>10/26/23</a:t>
            </a:fld>
            <a:endParaRPr lang="en-US"/>
          </a:p>
        </p:txBody>
      </p:sp>
      <p:sp>
        <p:nvSpPr>
          <p:cNvPr id="4" name="Footer Placeholder 3">
            <a:extLst>
              <a:ext uri="{FF2B5EF4-FFF2-40B4-BE49-F238E27FC236}">
                <a16:creationId xmlns:a16="http://schemas.microsoft.com/office/drawing/2014/main" id="{850995C1-5121-47B6-AC6D-F60C0FF66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65101516"/>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5B6E5-6347-41F6-85FC-3BF3652D1BC3}"/>
              </a:ext>
            </a:extLst>
          </p:cNvPr>
          <p:cNvSpPr>
            <a:spLocks noGrp="1"/>
          </p:cNvSpPr>
          <p:nvPr>
            <p:ph type="dt" sz="half" idx="10"/>
          </p:nvPr>
        </p:nvSpPr>
        <p:spPr/>
        <p:txBody>
          <a:bodyPr/>
          <a:lstStyle/>
          <a:p>
            <a:fld id="{D341B595-366B-43E2-A22E-EA6A78C03F06}" type="datetimeFigureOut">
              <a:rPr lang="en-US" smtClean="0"/>
              <a:t>10/26/23</a:t>
            </a:fld>
            <a:endParaRPr lang="en-US"/>
          </a:p>
        </p:txBody>
      </p:sp>
      <p:sp>
        <p:nvSpPr>
          <p:cNvPr id="3" name="Footer Placeholder 2">
            <a:extLst>
              <a:ext uri="{FF2B5EF4-FFF2-40B4-BE49-F238E27FC236}">
                <a16:creationId xmlns:a16="http://schemas.microsoft.com/office/drawing/2014/main" id="{1C6A93F6-45F8-4453-B5DC-B2F3D5D0B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364E1-213B-4AF0-80D7-8101EFD5E41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998754651"/>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B5D-E76D-4797-AD77-15625D675F3A}"/>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914400"/>
            <a:ext cx="5737412"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D7D8D-72E7-4ABD-BB87-80BB49003104}"/>
              </a:ext>
            </a:extLst>
          </p:cNvPr>
          <p:cNvSpPr>
            <a:spLocks noGrp="1"/>
          </p:cNvSpPr>
          <p:nvPr>
            <p:ph type="dt" sz="half" idx="10"/>
          </p:nvPr>
        </p:nvSpPr>
        <p:spPr/>
        <p:txBody>
          <a:bodyPr/>
          <a:lstStyle/>
          <a:p>
            <a:fld id="{D341B595-366B-43E2-A22E-EA6A78C03F06}" type="datetimeFigureOut">
              <a:rPr lang="en-US" smtClean="0"/>
              <a:t>10/26/23</a:t>
            </a:fld>
            <a:endParaRPr lang="en-US"/>
          </a:p>
        </p:txBody>
      </p:sp>
      <p:sp>
        <p:nvSpPr>
          <p:cNvPr id="6" name="Footer Placeholder 5">
            <a:extLst>
              <a:ext uri="{FF2B5EF4-FFF2-40B4-BE49-F238E27FC236}">
                <a16:creationId xmlns:a16="http://schemas.microsoft.com/office/drawing/2014/main" id="{A9D9C1CE-C8CE-4364-A021-ADC2D6472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829920377"/>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23E-952E-40DF-A101-74D22789D534}"/>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914400"/>
            <a:ext cx="57912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F755-C7AF-4C50-8CA8-828612A767B0}"/>
              </a:ext>
            </a:extLst>
          </p:cNvPr>
          <p:cNvSpPr>
            <a:spLocks noGrp="1"/>
          </p:cNvSpPr>
          <p:nvPr>
            <p:ph type="dt" sz="half" idx="10"/>
          </p:nvPr>
        </p:nvSpPr>
        <p:spPr/>
        <p:txBody>
          <a:bodyPr/>
          <a:lstStyle/>
          <a:p>
            <a:fld id="{D341B595-366B-43E2-A22E-EA6A78C03F06}" type="datetimeFigureOut">
              <a:rPr lang="en-US" smtClean="0"/>
              <a:t>10/26/23</a:t>
            </a:fld>
            <a:endParaRPr lang="en-US"/>
          </a:p>
        </p:txBody>
      </p:sp>
      <p:sp>
        <p:nvSpPr>
          <p:cNvPr id="6" name="Footer Placeholder 5">
            <a:extLst>
              <a:ext uri="{FF2B5EF4-FFF2-40B4-BE49-F238E27FC236}">
                <a16:creationId xmlns:a16="http://schemas.microsoft.com/office/drawing/2014/main" id="{C1EDE175-E818-477C-A3F6-7DD65C126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996802755"/>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B7D6-B8CB-49E3-874F-2255BEE82473}"/>
              </a:ext>
            </a:extLst>
          </p:cNvPr>
          <p:cNvSpPr>
            <a:spLocks noGrp="1"/>
          </p:cNvSpPr>
          <p:nvPr>
            <p:ph type="title"/>
          </p:nvPr>
        </p:nvSpPr>
        <p:spPr>
          <a:xfrm>
            <a:off x="652371" y="647700"/>
            <a:ext cx="10625229" cy="114705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B6506C-52BF-4C05-AD31-7C08B80151CB}"/>
              </a:ext>
            </a:extLst>
          </p:cNvPr>
          <p:cNvSpPr>
            <a:spLocks noGrp="1"/>
          </p:cNvSpPr>
          <p:nvPr>
            <p:ph type="dt" sz="half" idx="2"/>
          </p:nvPr>
        </p:nvSpPr>
        <p:spPr>
          <a:xfrm>
            <a:off x="652371" y="6332538"/>
            <a:ext cx="3006492" cy="365125"/>
          </a:xfrm>
          <a:prstGeom prst="rect">
            <a:avLst/>
          </a:prstGeom>
        </p:spPr>
        <p:txBody>
          <a:bodyPr vert="horz" lIns="91440" tIns="45720" rIns="91440" bIns="45720" rtlCol="0" anchor="ctr"/>
          <a:lstStyle>
            <a:lvl1pPr algn="l">
              <a:defRPr sz="900" b="1" spc="100" baseline="0">
                <a:solidFill>
                  <a:schemeClr val="tx1"/>
                </a:solidFill>
              </a:defRPr>
            </a:lvl1pPr>
          </a:lstStyle>
          <a:p>
            <a:fld id="{D341B595-366B-43E2-A22E-EA6A78C03F06}" type="datetimeFigureOut">
              <a:rPr lang="en-US" smtClean="0"/>
              <a:t>10/26/23</a:t>
            </a:fld>
            <a:endParaRPr lang="en-US"/>
          </a:p>
        </p:txBody>
      </p:sp>
      <p:sp>
        <p:nvSpPr>
          <p:cNvPr id="5" name="Footer Placeholder 4">
            <a:extLst>
              <a:ext uri="{FF2B5EF4-FFF2-40B4-BE49-F238E27FC236}">
                <a16:creationId xmlns:a16="http://schemas.microsoft.com/office/drawing/2014/main" id="{F2534630-6C67-4A40-A499-CB025B2438CE}"/>
              </a:ext>
            </a:extLst>
          </p:cNvPr>
          <p:cNvSpPr>
            <a:spLocks noGrp="1"/>
          </p:cNvSpPr>
          <p:nvPr>
            <p:ph type="ftr" sz="quarter" idx="3"/>
          </p:nvPr>
        </p:nvSpPr>
        <p:spPr>
          <a:xfrm>
            <a:off x="8034169" y="6332538"/>
            <a:ext cx="3505459" cy="365125"/>
          </a:xfrm>
          <a:prstGeom prst="rect">
            <a:avLst/>
          </a:prstGeom>
        </p:spPr>
        <p:txBody>
          <a:bodyPr vert="horz" lIns="91440" tIns="45720" rIns="91440" bIns="45720" rtlCol="0" anchor="ctr"/>
          <a:lstStyle>
            <a:lvl1pPr algn="r">
              <a:defRPr sz="900" b="1"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444747" y="6332538"/>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a:p>
        </p:txBody>
      </p:sp>
    </p:spTree>
    <p:extLst>
      <p:ext uri="{BB962C8B-B14F-4D97-AF65-F5344CB8AC3E}">
        <p14:creationId xmlns:p14="http://schemas.microsoft.com/office/powerpoint/2010/main" val="15644197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9" r:id="rId6"/>
    <p:sldLayoutId id="2147483704" r:id="rId7"/>
    <p:sldLayoutId id="2147483705" r:id="rId8"/>
    <p:sldLayoutId id="2147483706" r:id="rId9"/>
    <p:sldLayoutId id="2147483708" r:id="rId10"/>
    <p:sldLayoutId id="2147483707" r:id="rId11"/>
  </p:sldLayoutIdLst>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ideo" Target="https://www.youtube.com/embed/MUB1O2cT2gM?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2"/>
          <a:srcRect t="5734" b="9997"/>
          <a:stretch/>
        </p:blipFill>
        <p:spPr>
          <a:xfrm>
            <a:off x="0" y="0"/>
            <a:ext cx="12192000" cy="7152290"/>
          </a:xfrm>
          <a:prstGeom prst="rect">
            <a:avLst/>
          </a:prstGeom>
          <a:noFill/>
        </p:spPr>
      </p:pic>
      <p:sp>
        <p:nvSpPr>
          <p:cNvPr id="3" name="TextBox 2">
            <a:extLst>
              <a:ext uri="{FF2B5EF4-FFF2-40B4-BE49-F238E27FC236}">
                <a16:creationId xmlns:a16="http://schemas.microsoft.com/office/drawing/2014/main" id="{FCDE01AA-D25D-039E-7421-4F09248827F3}"/>
              </a:ext>
            </a:extLst>
          </p:cNvPr>
          <p:cNvSpPr txBox="1"/>
          <p:nvPr/>
        </p:nvSpPr>
        <p:spPr>
          <a:xfrm>
            <a:off x="8169442" y="1804737"/>
            <a:ext cx="184731" cy="369332"/>
          </a:xfrm>
          <a:prstGeom prst="rect">
            <a:avLst/>
          </a:prstGeom>
          <a:noFill/>
        </p:spPr>
        <p:txBody>
          <a:bodyPr wrap="none" rtlCol="0">
            <a:spAutoFit/>
          </a:bodyPr>
          <a:lstStyle/>
          <a:p>
            <a:endParaRPr lang="en-US" dirty="0"/>
          </a:p>
        </p:txBody>
      </p:sp>
      <p:pic>
        <p:nvPicPr>
          <p:cNvPr id="5" name="Picture 4" descr="Low Angle View Of Clouds In Sky">
            <a:extLst>
              <a:ext uri="{FF2B5EF4-FFF2-40B4-BE49-F238E27FC236}">
                <a16:creationId xmlns:a16="http://schemas.microsoft.com/office/drawing/2014/main" id="{287D26E5-4EBB-DA60-5228-665D05DC1A28}"/>
              </a:ext>
            </a:extLst>
          </p:cNvPr>
          <p:cNvPicPr>
            <a:picLocks noChangeAspect="1"/>
          </p:cNvPicPr>
          <p:nvPr/>
        </p:nvPicPr>
        <p:blipFill rotWithShape="1">
          <a:blip r:embed="rId2"/>
          <a:srcRect t="5734" b="9997"/>
          <a:stretch/>
        </p:blipFill>
        <p:spPr>
          <a:xfrm>
            <a:off x="0" y="0"/>
            <a:ext cx="12192000" cy="7152290"/>
          </a:xfrm>
          <a:prstGeom prst="rect">
            <a:avLst/>
          </a:prstGeom>
          <a:noFill/>
        </p:spPr>
      </p:pic>
      <p:pic>
        <p:nvPicPr>
          <p:cNvPr id="6" name="Picture 5" descr="Low Angle View Of Clouds In Sky">
            <a:extLst>
              <a:ext uri="{FF2B5EF4-FFF2-40B4-BE49-F238E27FC236}">
                <a16:creationId xmlns:a16="http://schemas.microsoft.com/office/drawing/2014/main" id="{ED999981-F542-865B-1BFE-0D284EC9A8FC}"/>
              </a:ext>
            </a:extLst>
          </p:cNvPr>
          <p:cNvPicPr>
            <a:picLocks noChangeAspect="1"/>
          </p:cNvPicPr>
          <p:nvPr/>
        </p:nvPicPr>
        <p:blipFill rotWithShape="1">
          <a:blip r:embed="rId2"/>
          <a:srcRect t="5734" b="9997"/>
          <a:stretch/>
        </p:blipFill>
        <p:spPr>
          <a:xfrm>
            <a:off x="0" y="0"/>
            <a:ext cx="12192000" cy="7152290"/>
          </a:xfrm>
          <a:prstGeom prst="rect">
            <a:avLst/>
          </a:prstGeom>
          <a:noFill/>
        </p:spPr>
      </p:pic>
      <p:sp>
        <p:nvSpPr>
          <p:cNvPr id="7" name="Cloud 6">
            <a:extLst>
              <a:ext uri="{FF2B5EF4-FFF2-40B4-BE49-F238E27FC236}">
                <a16:creationId xmlns:a16="http://schemas.microsoft.com/office/drawing/2014/main" id="{6AC2D08D-A254-EA37-6BA3-2929A6B4C264}"/>
              </a:ext>
            </a:extLst>
          </p:cNvPr>
          <p:cNvSpPr/>
          <p:nvPr/>
        </p:nvSpPr>
        <p:spPr>
          <a:xfrm>
            <a:off x="1093333" y="215462"/>
            <a:ext cx="10520855" cy="6642538"/>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7">
            <a:extLst>
              <a:ext uri="{FF2B5EF4-FFF2-40B4-BE49-F238E27FC236}">
                <a16:creationId xmlns:a16="http://schemas.microsoft.com/office/drawing/2014/main" id="{7CF2E910-1F58-33E1-5714-4F9A68F648F3}"/>
              </a:ext>
            </a:extLst>
          </p:cNvPr>
          <p:cNvSpPr/>
          <p:nvPr/>
        </p:nvSpPr>
        <p:spPr>
          <a:xfrm>
            <a:off x="357352" y="388883"/>
            <a:ext cx="10520855" cy="6642538"/>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REMEMBERING OUR DYING</a:t>
            </a:r>
          </a:p>
          <a:p>
            <a:pPr algn="ctr"/>
            <a:r>
              <a:rPr lang="en-US" sz="3200" b="1" dirty="0">
                <a:solidFill>
                  <a:schemeClr val="tx1"/>
                </a:solidFill>
              </a:rPr>
              <a:t>10/26/2023</a:t>
            </a:r>
          </a:p>
        </p:txBody>
      </p:sp>
    </p:spTree>
    <p:extLst>
      <p:ext uri="{BB962C8B-B14F-4D97-AF65-F5344CB8AC3E}">
        <p14:creationId xmlns:p14="http://schemas.microsoft.com/office/powerpoint/2010/main" val="896093981"/>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3"/>
          <a:srcRect t="5734" b="9997"/>
          <a:stretch/>
        </p:blipFill>
        <p:spPr>
          <a:xfrm>
            <a:off x="0" y="0"/>
            <a:ext cx="12192000" cy="7152290"/>
          </a:xfrm>
          <a:prstGeom prst="rect">
            <a:avLst/>
          </a:prstGeom>
          <a:noFill/>
        </p:spPr>
      </p:pic>
      <p:sp>
        <p:nvSpPr>
          <p:cNvPr id="3" name="TextBox 2">
            <a:extLst>
              <a:ext uri="{FF2B5EF4-FFF2-40B4-BE49-F238E27FC236}">
                <a16:creationId xmlns:a16="http://schemas.microsoft.com/office/drawing/2014/main" id="{FCDE01AA-D25D-039E-7421-4F09248827F3}"/>
              </a:ext>
            </a:extLst>
          </p:cNvPr>
          <p:cNvSpPr txBox="1"/>
          <p:nvPr/>
        </p:nvSpPr>
        <p:spPr>
          <a:xfrm>
            <a:off x="8169442" y="1804737"/>
            <a:ext cx="184731" cy="369332"/>
          </a:xfrm>
          <a:prstGeom prst="rect">
            <a:avLst/>
          </a:prstGeom>
          <a:noFill/>
        </p:spPr>
        <p:txBody>
          <a:bodyPr wrap="none" rtlCol="0">
            <a:spAutoFit/>
          </a:bodyPr>
          <a:lstStyle/>
          <a:p>
            <a:endParaRPr lang="en-US" dirty="0"/>
          </a:p>
        </p:txBody>
      </p:sp>
      <p:pic>
        <p:nvPicPr>
          <p:cNvPr id="4" name="Picture 3" descr="A person wearing a hat&#10;&#10;Description automatically generated">
            <a:extLst>
              <a:ext uri="{FF2B5EF4-FFF2-40B4-BE49-F238E27FC236}">
                <a16:creationId xmlns:a16="http://schemas.microsoft.com/office/drawing/2014/main" id="{C6846BE7-86C1-D4AF-1B72-EC017D636844}"/>
              </a:ext>
            </a:extLst>
          </p:cNvPr>
          <p:cNvPicPr>
            <a:picLocks noChangeAspect="1"/>
          </p:cNvPicPr>
          <p:nvPr/>
        </p:nvPicPr>
        <p:blipFill>
          <a:blip r:embed="rId4"/>
          <a:stretch>
            <a:fillRect/>
          </a:stretch>
        </p:blipFill>
        <p:spPr>
          <a:xfrm>
            <a:off x="7467816" y="3429000"/>
            <a:ext cx="2601391" cy="2919790"/>
          </a:xfrm>
          <a:prstGeom prst="rect">
            <a:avLst/>
          </a:prstGeom>
        </p:spPr>
      </p:pic>
      <p:sp>
        <p:nvSpPr>
          <p:cNvPr id="5" name="Cloud 4">
            <a:extLst>
              <a:ext uri="{FF2B5EF4-FFF2-40B4-BE49-F238E27FC236}">
                <a16:creationId xmlns:a16="http://schemas.microsoft.com/office/drawing/2014/main" id="{ABE70700-4EC8-D212-84CD-5469296BC147}"/>
              </a:ext>
            </a:extLst>
          </p:cNvPr>
          <p:cNvSpPr/>
          <p:nvPr/>
        </p:nvSpPr>
        <p:spPr>
          <a:xfrm>
            <a:off x="325821" y="5975"/>
            <a:ext cx="11130455" cy="2795560"/>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i="1" dirty="0">
              <a:solidFill>
                <a:schemeClr val="accent3">
                  <a:lumMod val="50000"/>
                </a:schemeClr>
              </a:solidFill>
            </a:endParaRPr>
          </a:p>
          <a:p>
            <a:pPr algn="ctr"/>
            <a:r>
              <a:rPr lang="en-US" sz="2000" b="1" i="1" dirty="0">
                <a:solidFill>
                  <a:schemeClr val="accent3">
                    <a:lumMod val="50000"/>
                  </a:schemeClr>
                </a:solidFill>
              </a:rPr>
              <a:t>Agape love does not exist in a ‘natural’ state</a:t>
            </a:r>
            <a:r>
              <a:rPr lang="en-US" b="1" dirty="0">
                <a:solidFill>
                  <a:schemeClr val="bg2">
                    <a:lumMod val="10000"/>
                  </a:schemeClr>
                </a:solidFill>
              </a:rPr>
              <a:t>. It is an </a:t>
            </a:r>
            <a:r>
              <a:rPr lang="en-US" b="1" dirty="0">
                <a:solidFill>
                  <a:schemeClr val="accent3">
                    <a:lumMod val="50000"/>
                  </a:schemeClr>
                </a:solidFill>
              </a:rPr>
              <a:t>alchemical substance</a:t>
            </a:r>
            <a:r>
              <a:rPr lang="en-US" b="1" dirty="0">
                <a:solidFill>
                  <a:schemeClr val="bg2">
                    <a:lumMod val="10000"/>
                  </a:schemeClr>
                </a:solidFill>
              </a:rPr>
              <a:t>, forged when the raw primal force, </a:t>
            </a:r>
            <a:r>
              <a:rPr lang="en-US" b="1" i="1" dirty="0">
                <a:solidFill>
                  <a:schemeClr val="bg2">
                    <a:lumMod val="10000"/>
                  </a:schemeClr>
                </a:solidFill>
              </a:rPr>
              <a:t>eros, </a:t>
            </a:r>
            <a:r>
              <a:rPr lang="en-US" b="1" dirty="0">
                <a:solidFill>
                  <a:schemeClr val="bg2">
                    <a:lumMod val="10000"/>
                  </a:schemeClr>
                </a:solidFill>
              </a:rPr>
              <a:t>is subjected to the sacramental act of surrender </a:t>
            </a:r>
            <a:r>
              <a:rPr lang="en-US" b="1" i="1" dirty="0">
                <a:solidFill>
                  <a:schemeClr val="bg2">
                    <a:lumMod val="10000"/>
                  </a:schemeClr>
                </a:solidFill>
              </a:rPr>
              <a:t>or kenosis. </a:t>
            </a:r>
            <a:r>
              <a:rPr lang="en-US" b="1" dirty="0">
                <a:solidFill>
                  <a:schemeClr val="accent3">
                    <a:lumMod val="50000"/>
                  </a:schemeClr>
                </a:solidFill>
              </a:rPr>
              <a:t>Finitude is a necessary condition for the final revelation of love</a:t>
            </a:r>
            <a:r>
              <a:rPr lang="en-US" b="1" dirty="0">
                <a:solidFill>
                  <a:schemeClr val="bg2">
                    <a:lumMod val="10000"/>
                  </a:schemeClr>
                </a:solidFill>
              </a:rPr>
              <a:t>; it furnishes the backboard for surrender. When constricted by finitude, it finally bears fruit</a:t>
            </a:r>
          </a:p>
          <a:p>
            <a:pPr algn="ctr"/>
            <a:endParaRPr lang="en-US" b="1" dirty="0">
              <a:solidFill>
                <a:schemeClr val="bg2">
                  <a:lumMod val="10000"/>
                </a:schemeClr>
              </a:solidFill>
            </a:endParaRPr>
          </a:p>
        </p:txBody>
      </p:sp>
      <p:pic>
        <p:nvPicPr>
          <p:cNvPr id="6" name="Picture 5" descr="A sign with a pie and a bowl on it&#10;&#10;Description automatically generated">
            <a:extLst>
              <a:ext uri="{FF2B5EF4-FFF2-40B4-BE49-F238E27FC236}">
                <a16:creationId xmlns:a16="http://schemas.microsoft.com/office/drawing/2014/main" id="{60A52B5D-1BE1-C350-A623-49E5FF91CBDB}"/>
              </a:ext>
            </a:extLst>
          </p:cNvPr>
          <p:cNvPicPr>
            <a:picLocks noChangeAspect="1"/>
          </p:cNvPicPr>
          <p:nvPr/>
        </p:nvPicPr>
        <p:blipFill>
          <a:blip r:embed="rId5"/>
          <a:stretch>
            <a:fillRect/>
          </a:stretch>
        </p:blipFill>
        <p:spPr>
          <a:xfrm>
            <a:off x="2559581" y="2873008"/>
            <a:ext cx="4329208" cy="4217449"/>
          </a:xfrm>
          <a:prstGeom prst="rect">
            <a:avLst/>
          </a:prstGeom>
        </p:spPr>
      </p:pic>
      <p:sp>
        <p:nvSpPr>
          <p:cNvPr id="7" name="TextBox 6">
            <a:extLst>
              <a:ext uri="{FF2B5EF4-FFF2-40B4-BE49-F238E27FC236}">
                <a16:creationId xmlns:a16="http://schemas.microsoft.com/office/drawing/2014/main" id="{7458EE87-811B-C29D-8C40-99BECBD21EC6}"/>
              </a:ext>
            </a:extLst>
          </p:cNvPr>
          <p:cNvSpPr txBox="1"/>
          <p:nvPr/>
        </p:nvSpPr>
        <p:spPr>
          <a:xfrm rot="21177314">
            <a:off x="4556235" y="4300390"/>
            <a:ext cx="2013403" cy="830997"/>
          </a:xfrm>
          <a:prstGeom prst="rect">
            <a:avLst/>
          </a:prstGeom>
          <a:solidFill>
            <a:srgbClr val="FFF7D0"/>
          </a:solidFill>
        </p:spPr>
        <p:txBody>
          <a:bodyPr wrap="square" rtlCol="0">
            <a:spAutoFit/>
          </a:bodyPr>
          <a:lstStyle/>
          <a:p>
            <a:pPr algn="ctr"/>
            <a:r>
              <a:rPr lang="en-US" sz="4800" b="1" dirty="0">
                <a:solidFill>
                  <a:schemeClr val="accent3">
                    <a:lumMod val="75000"/>
                  </a:schemeClr>
                </a:solidFill>
                <a:latin typeface="Nyala" panose="02000504070300020003" pitchFamily="2" charset="0"/>
              </a:rPr>
              <a:t>AGAPE</a:t>
            </a:r>
          </a:p>
        </p:txBody>
      </p:sp>
    </p:spTree>
    <p:extLst>
      <p:ext uri="{BB962C8B-B14F-4D97-AF65-F5344CB8AC3E}">
        <p14:creationId xmlns:p14="http://schemas.microsoft.com/office/powerpoint/2010/main" val="3091603932"/>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3"/>
          <a:srcRect t="5734" b="9997"/>
          <a:stretch/>
        </p:blipFill>
        <p:spPr>
          <a:xfrm>
            <a:off x="0" y="-1"/>
            <a:ext cx="12192000" cy="7446580"/>
          </a:xfrm>
          <a:prstGeom prst="rect">
            <a:avLst/>
          </a:prstGeom>
          <a:noFill/>
        </p:spPr>
      </p:pic>
      <p:sp>
        <p:nvSpPr>
          <p:cNvPr id="3" name="TextBox 2">
            <a:extLst>
              <a:ext uri="{FF2B5EF4-FFF2-40B4-BE49-F238E27FC236}">
                <a16:creationId xmlns:a16="http://schemas.microsoft.com/office/drawing/2014/main" id="{FCDE01AA-D25D-039E-7421-4F09248827F3}"/>
              </a:ext>
            </a:extLst>
          </p:cNvPr>
          <p:cNvSpPr txBox="1"/>
          <p:nvPr/>
        </p:nvSpPr>
        <p:spPr>
          <a:xfrm>
            <a:off x="8169442" y="1804737"/>
            <a:ext cx="184731" cy="369332"/>
          </a:xfrm>
          <a:prstGeom prst="rect">
            <a:avLst/>
          </a:prstGeom>
          <a:noFill/>
        </p:spPr>
        <p:txBody>
          <a:bodyPr wrap="none" rtlCol="0">
            <a:spAutoFit/>
          </a:bodyPr>
          <a:lstStyle/>
          <a:p>
            <a:endParaRPr lang="en-US" dirty="0"/>
          </a:p>
        </p:txBody>
      </p:sp>
      <p:pic>
        <p:nvPicPr>
          <p:cNvPr id="6" name="Picture 5" descr="A colorful triangle shaped object in a circle&#10;&#10;Description automatically generated">
            <a:extLst>
              <a:ext uri="{FF2B5EF4-FFF2-40B4-BE49-F238E27FC236}">
                <a16:creationId xmlns:a16="http://schemas.microsoft.com/office/drawing/2014/main" id="{3FBE5F4A-D9BF-719B-5EAA-490152822D73}"/>
              </a:ext>
            </a:extLst>
          </p:cNvPr>
          <p:cNvPicPr>
            <a:picLocks noChangeAspect="1"/>
          </p:cNvPicPr>
          <p:nvPr/>
        </p:nvPicPr>
        <p:blipFill>
          <a:blip r:embed="rId4"/>
          <a:stretch>
            <a:fillRect/>
          </a:stretch>
        </p:blipFill>
        <p:spPr>
          <a:xfrm>
            <a:off x="6530591" y="55619"/>
            <a:ext cx="5231813" cy="2942895"/>
          </a:xfrm>
          <a:prstGeom prst="rect">
            <a:avLst/>
          </a:prstGeom>
        </p:spPr>
      </p:pic>
      <p:pic>
        <p:nvPicPr>
          <p:cNvPr id="8" name="Picture 7" descr="A close-up of a person&#10;&#10;Description automatically generated">
            <a:extLst>
              <a:ext uri="{FF2B5EF4-FFF2-40B4-BE49-F238E27FC236}">
                <a16:creationId xmlns:a16="http://schemas.microsoft.com/office/drawing/2014/main" id="{28896603-9AB2-1A04-9E95-4EEEDF3CB6BB}"/>
              </a:ext>
            </a:extLst>
          </p:cNvPr>
          <p:cNvPicPr>
            <a:picLocks noChangeAspect="1"/>
          </p:cNvPicPr>
          <p:nvPr/>
        </p:nvPicPr>
        <p:blipFill>
          <a:blip r:embed="rId5"/>
          <a:stretch>
            <a:fillRect/>
          </a:stretch>
        </p:blipFill>
        <p:spPr>
          <a:xfrm>
            <a:off x="3618672" y="50691"/>
            <a:ext cx="2482323" cy="3163613"/>
          </a:xfrm>
          <a:prstGeom prst="rect">
            <a:avLst/>
          </a:prstGeom>
        </p:spPr>
      </p:pic>
      <p:sp>
        <p:nvSpPr>
          <p:cNvPr id="9" name="Cloud 8">
            <a:extLst>
              <a:ext uri="{FF2B5EF4-FFF2-40B4-BE49-F238E27FC236}">
                <a16:creationId xmlns:a16="http://schemas.microsoft.com/office/drawing/2014/main" id="{9E6916A2-4E4D-4779-DFA6-D716F883E074}"/>
              </a:ext>
            </a:extLst>
          </p:cNvPr>
          <p:cNvSpPr/>
          <p:nvPr/>
        </p:nvSpPr>
        <p:spPr>
          <a:xfrm>
            <a:off x="725213" y="3264995"/>
            <a:ext cx="10920250" cy="3915103"/>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         OUR COVENANT WITH GOD</a:t>
            </a:r>
          </a:p>
          <a:p>
            <a:pPr marL="285750" indent="-285750" algn="ctr">
              <a:buFont typeface="Arial" panose="020B0604020202020204" pitchFamily="34" charset="0"/>
              <a:buChar char="•"/>
            </a:pPr>
            <a:endParaRPr lang="en-US" sz="1600" b="1" dirty="0">
              <a:solidFill>
                <a:schemeClr val="tx1">
                  <a:lumMod val="95000"/>
                  <a:lumOff val="5000"/>
                </a:schemeClr>
              </a:solidFill>
            </a:endParaRPr>
          </a:p>
          <a:p>
            <a:pPr marL="285750" indent="-285750" algn="ctr">
              <a:buFont typeface="Arial" panose="020B0604020202020204" pitchFamily="34" charset="0"/>
              <a:buChar char="•"/>
            </a:pPr>
            <a:r>
              <a:rPr lang="en-US" sz="1600" b="1" dirty="0">
                <a:solidFill>
                  <a:schemeClr val="tx1">
                    <a:lumMod val="95000"/>
                    <a:lumOff val="5000"/>
                  </a:schemeClr>
                </a:solidFill>
              </a:rPr>
              <a:t>No God (up to a certain point..) without Creative Union</a:t>
            </a:r>
          </a:p>
          <a:p>
            <a:pPr marL="285750" indent="-285750" algn="ctr">
              <a:buFont typeface="Arial" panose="020B0604020202020204" pitchFamily="34" charset="0"/>
              <a:buChar char="•"/>
            </a:pPr>
            <a:endParaRPr lang="en-US" sz="1600" b="1" dirty="0">
              <a:solidFill>
                <a:schemeClr val="tx1">
                  <a:lumMod val="95000"/>
                  <a:lumOff val="5000"/>
                </a:schemeClr>
              </a:solidFill>
            </a:endParaRPr>
          </a:p>
          <a:p>
            <a:pPr marL="285750" indent="-285750" algn="ctr">
              <a:buFont typeface="Arial" panose="020B0604020202020204" pitchFamily="34" charset="0"/>
              <a:buChar char="•"/>
            </a:pPr>
            <a:r>
              <a:rPr lang="en-US" sz="1600" b="1" dirty="0">
                <a:solidFill>
                  <a:schemeClr val="tx1">
                    <a:lumMod val="95000"/>
                    <a:lumOff val="5000"/>
                  </a:schemeClr>
                </a:solidFill>
              </a:rPr>
              <a:t>No creation without Incarnational Immersion</a:t>
            </a:r>
          </a:p>
          <a:p>
            <a:pPr marL="285750" indent="-285750" algn="ctr">
              <a:buFont typeface="Arial" panose="020B0604020202020204" pitchFamily="34" charset="0"/>
              <a:buChar char="•"/>
            </a:pPr>
            <a:endParaRPr lang="en-US" sz="1600" b="1" dirty="0">
              <a:solidFill>
                <a:schemeClr val="tx1">
                  <a:lumMod val="95000"/>
                  <a:lumOff val="5000"/>
                </a:schemeClr>
              </a:solidFill>
            </a:endParaRPr>
          </a:p>
          <a:p>
            <a:pPr marL="285750" indent="-285750" algn="ctr">
              <a:buFont typeface="Arial" panose="020B0604020202020204" pitchFamily="34" charset="0"/>
              <a:buChar char="•"/>
            </a:pPr>
            <a:r>
              <a:rPr lang="en-US" sz="1600" b="1" dirty="0">
                <a:solidFill>
                  <a:schemeClr val="tx1">
                    <a:lumMod val="95000"/>
                    <a:lumOff val="5000"/>
                  </a:schemeClr>
                </a:solidFill>
              </a:rPr>
              <a:t>No Incarnation without Redemptive Repayment (specific effort towards unification, overcoming a sort of inertia &amp; tendency to fall back to multiplicity (Work Effort))</a:t>
            </a:r>
          </a:p>
          <a:p>
            <a:pPr marL="285750" indent="-285750" algn="ctr">
              <a:buFont typeface="Arial" panose="020B0604020202020204" pitchFamily="34" charset="0"/>
              <a:buChar char="•"/>
            </a:pPr>
            <a:endParaRPr lang="en-US" sz="1600" b="1" dirty="0">
              <a:solidFill>
                <a:schemeClr val="tx1">
                  <a:lumMod val="95000"/>
                  <a:lumOff val="5000"/>
                </a:schemeClr>
              </a:solidFill>
            </a:endParaRPr>
          </a:p>
          <a:p>
            <a:pPr algn="ctr"/>
            <a:r>
              <a:rPr lang="en-US" sz="1600" b="1" dirty="0">
                <a:solidFill>
                  <a:schemeClr val="tx1">
                    <a:lumMod val="95000"/>
                    <a:lumOff val="5000"/>
                  </a:schemeClr>
                </a:solidFill>
              </a:rPr>
              <a:t>                                                             </a:t>
            </a:r>
            <a:r>
              <a:rPr lang="en-US" sz="1200" b="1" dirty="0">
                <a:solidFill>
                  <a:schemeClr val="tx1">
                    <a:lumMod val="95000"/>
                    <a:lumOff val="5000"/>
                  </a:schemeClr>
                </a:solidFill>
              </a:rPr>
              <a:t>Pierre Teilhard de Chardin Toward the Future p. 198</a:t>
            </a:r>
          </a:p>
        </p:txBody>
      </p:sp>
      <p:pic>
        <p:nvPicPr>
          <p:cNvPr id="11" name="Picture 10" descr="A blue triangle with a light shining in the middle&#10;&#10;Description automatically generated">
            <a:extLst>
              <a:ext uri="{FF2B5EF4-FFF2-40B4-BE49-F238E27FC236}">
                <a16:creationId xmlns:a16="http://schemas.microsoft.com/office/drawing/2014/main" id="{2BD97D7E-D9A9-521E-A4CF-BD8E788EFEA5}"/>
              </a:ext>
            </a:extLst>
          </p:cNvPr>
          <p:cNvPicPr>
            <a:picLocks noChangeAspect="1"/>
          </p:cNvPicPr>
          <p:nvPr/>
        </p:nvPicPr>
        <p:blipFill>
          <a:blip r:embed="rId6"/>
          <a:stretch>
            <a:fillRect/>
          </a:stretch>
        </p:blipFill>
        <p:spPr>
          <a:xfrm>
            <a:off x="332858" y="98314"/>
            <a:ext cx="2952956" cy="2966984"/>
          </a:xfrm>
          <a:prstGeom prst="rect">
            <a:avLst/>
          </a:prstGeom>
        </p:spPr>
      </p:pic>
    </p:spTree>
    <p:extLst>
      <p:ext uri="{BB962C8B-B14F-4D97-AF65-F5344CB8AC3E}">
        <p14:creationId xmlns:p14="http://schemas.microsoft.com/office/powerpoint/2010/main" val="1312788062"/>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3"/>
          <a:srcRect t="5734" b="9997"/>
          <a:stretch/>
        </p:blipFill>
        <p:spPr>
          <a:xfrm>
            <a:off x="0" y="0"/>
            <a:ext cx="12176389" cy="6858000"/>
          </a:xfrm>
          <a:prstGeom prst="rect">
            <a:avLst/>
          </a:prstGeom>
          <a:noFill/>
        </p:spPr>
      </p:pic>
      <p:sp>
        <p:nvSpPr>
          <p:cNvPr id="3" name="TextBox 2">
            <a:extLst>
              <a:ext uri="{FF2B5EF4-FFF2-40B4-BE49-F238E27FC236}">
                <a16:creationId xmlns:a16="http://schemas.microsoft.com/office/drawing/2014/main" id="{FCDE01AA-D25D-039E-7421-4F09248827F3}"/>
              </a:ext>
            </a:extLst>
          </p:cNvPr>
          <p:cNvSpPr txBox="1"/>
          <p:nvPr/>
        </p:nvSpPr>
        <p:spPr>
          <a:xfrm>
            <a:off x="8169442" y="1804737"/>
            <a:ext cx="184731" cy="369332"/>
          </a:xfrm>
          <a:prstGeom prst="rect">
            <a:avLst/>
          </a:prstGeom>
          <a:noFill/>
        </p:spPr>
        <p:txBody>
          <a:bodyPr wrap="none" rtlCol="0">
            <a:spAutoFit/>
          </a:bodyPr>
          <a:lstStyle/>
          <a:p>
            <a:endParaRPr lang="en-US" dirty="0"/>
          </a:p>
        </p:txBody>
      </p:sp>
      <p:pic>
        <p:nvPicPr>
          <p:cNvPr id="4" name="Picture 3" descr="A group of men standing in a room&#10;&#10;Description automatically generated">
            <a:extLst>
              <a:ext uri="{FF2B5EF4-FFF2-40B4-BE49-F238E27FC236}">
                <a16:creationId xmlns:a16="http://schemas.microsoft.com/office/drawing/2014/main" id="{49E03442-8C3E-4C0E-C286-EA01C890775F}"/>
              </a:ext>
            </a:extLst>
          </p:cNvPr>
          <p:cNvPicPr>
            <a:picLocks noChangeAspect="1"/>
          </p:cNvPicPr>
          <p:nvPr/>
        </p:nvPicPr>
        <p:blipFill>
          <a:blip r:embed="rId4"/>
          <a:stretch>
            <a:fillRect/>
          </a:stretch>
        </p:blipFill>
        <p:spPr>
          <a:xfrm>
            <a:off x="2469931" y="0"/>
            <a:ext cx="7420304" cy="4961873"/>
          </a:xfrm>
          <a:prstGeom prst="rect">
            <a:avLst/>
          </a:prstGeom>
        </p:spPr>
      </p:pic>
      <p:sp>
        <p:nvSpPr>
          <p:cNvPr id="5" name="Cloud 4">
            <a:extLst>
              <a:ext uri="{FF2B5EF4-FFF2-40B4-BE49-F238E27FC236}">
                <a16:creationId xmlns:a16="http://schemas.microsoft.com/office/drawing/2014/main" id="{BFB91A7F-37C9-E83F-8900-6032865A2469}"/>
              </a:ext>
            </a:extLst>
          </p:cNvPr>
          <p:cNvSpPr/>
          <p:nvPr/>
        </p:nvSpPr>
        <p:spPr>
          <a:xfrm>
            <a:off x="1316421" y="4635061"/>
            <a:ext cx="9559158" cy="2144111"/>
          </a:xfrm>
          <a:prstGeom prst="cloud">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2">
                    <a:lumMod val="25000"/>
                  </a:schemeClr>
                </a:solidFill>
              </a:rPr>
              <a:t>Germans sent a hail of shells down on our sector. Not a one of us was touched by the bursts. Teilhard said “I had still my blessing to give you. God being with us did not wish one of us to be hit.” I asked Pere Teilhard, “What do you do to keep this sense of calm during battle?” With a friendly smile, He said, </a:t>
            </a:r>
          </a:p>
          <a:p>
            <a:pPr algn="ctr"/>
            <a:r>
              <a:rPr lang="en-US" sz="1600" b="1" dirty="0">
                <a:solidFill>
                  <a:schemeClr val="bg2">
                    <a:lumMod val="25000"/>
                  </a:schemeClr>
                </a:solidFill>
              </a:rPr>
              <a:t>“If I’m killed, I shall just change my state, that’s all.”</a:t>
            </a:r>
          </a:p>
        </p:txBody>
      </p:sp>
    </p:spTree>
    <p:extLst>
      <p:ext uri="{BB962C8B-B14F-4D97-AF65-F5344CB8AC3E}">
        <p14:creationId xmlns:p14="http://schemas.microsoft.com/office/powerpoint/2010/main" val="3929557836"/>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2"/>
          <a:srcRect t="5734" b="9997"/>
          <a:stretch/>
        </p:blipFill>
        <p:spPr>
          <a:xfrm>
            <a:off x="0" y="-144966"/>
            <a:ext cx="12192000" cy="7776758"/>
          </a:xfrm>
          <a:prstGeom prst="rect">
            <a:avLst/>
          </a:prstGeom>
          <a:noFill/>
        </p:spPr>
      </p:pic>
      <p:sp>
        <p:nvSpPr>
          <p:cNvPr id="3" name="TextBox 2">
            <a:extLst>
              <a:ext uri="{FF2B5EF4-FFF2-40B4-BE49-F238E27FC236}">
                <a16:creationId xmlns:a16="http://schemas.microsoft.com/office/drawing/2014/main" id="{FCDE01AA-D25D-039E-7421-4F09248827F3}"/>
              </a:ext>
            </a:extLst>
          </p:cNvPr>
          <p:cNvSpPr txBox="1"/>
          <p:nvPr/>
        </p:nvSpPr>
        <p:spPr>
          <a:xfrm>
            <a:off x="8169442" y="1804737"/>
            <a:ext cx="184731" cy="369332"/>
          </a:xfrm>
          <a:prstGeom prst="rect">
            <a:avLst/>
          </a:prstGeom>
          <a:noFill/>
        </p:spPr>
        <p:txBody>
          <a:bodyPr wrap="none" rtlCol="0">
            <a:spAutoFit/>
          </a:bodyPr>
          <a:lstStyle/>
          <a:p>
            <a:endParaRPr lang="en-US" dirty="0"/>
          </a:p>
        </p:txBody>
      </p:sp>
      <p:pic>
        <p:nvPicPr>
          <p:cNvPr id="4" name="Picture 3" descr="A painting of a person's face&#10;&#10;Description automatically generated">
            <a:extLst>
              <a:ext uri="{FF2B5EF4-FFF2-40B4-BE49-F238E27FC236}">
                <a16:creationId xmlns:a16="http://schemas.microsoft.com/office/drawing/2014/main" id="{A2AE7EF3-257E-8052-EC8D-8FB393863BFA}"/>
              </a:ext>
            </a:extLst>
          </p:cNvPr>
          <p:cNvPicPr>
            <a:picLocks noChangeAspect="1"/>
          </p:cNvPicPr>
          <p:nvPr/>
        </p:nvPicPr>
        <p:blipFill>
          <a:blip r:embed="rId3"/>
          <a:stretch>
            <a:fillRect/>
          </a:stretch>
        </p:blipFill>
        <p:spPr>
          <a:xfrm>
            <a:off x="0" y="-144966"/>
            <a:ext cx="4555003" cy="2653990"/>
          </a:xfrm>
          <a:prstGeom prst="rect">
            <a:avLst/>
          </a:prstGeom>
        </p:spPr>
      </p:pic>
      <p:sp>
        <p:nvSpPr>
          <p:cNvPr id="5" name="Cloud 4">
            <a:extLst>
              <a:ext uri="{FF2B5EF4-FFF2-40B4-BE49-F238E27FC236}">
                <a16:creationId xmlns:a16="http://schemas.microsoft.com/office/drawing/2014/main" id="{3821E1A9-1C16-7A8A-B168-A7C85C91D7B0}"/>
              </a:ext>
            </a:extLst>
          </p:cNvPr>
          <p:cNvSpPr/>
          <p:nvPr/>
        </p:nvSpPr>
        <p:spPr>
          <a:xfrm>
            <a:off x="-30692" y="2319873"/>
            <a:ext cx="12222692" cy="4728118"/>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a:p>
            <a:pPr algn="ctr"/>
            <a:r>
              <a:rPr lang="en-US" sz="1600" b="1" dirty="0">
                <a:solidFill>
                  <a:schemeClr val="tx1"/>
                </a:solidFill>
              </a:rPr>
              <a:t>DEATH SURRENDERS US TOTALLY TO GOD; IT MAKES US ENTER INTO HIM; </a:t>
            </a:r>
          </a:p>
          <a:p>
            <a:pPr algn="ctr"/>
            <a:r>
              <a:rPr lang="en-US" sz="1600" b="1" dirty="0">
                <a:solidFill>
                  <a:schemeClr val="tx1"/>
                </a:solidFill>
              </a:rPr>
              <a:t>WE MUST, IN RETURN, SURRENDER OURSELVES TO DEATH WITH ABSOLUTE LOVE AND ABANDONMENT – SINCE WHEN DEATH COMES, ALL WE CAN DO IS TO SURRENDER OURSELVES COMPLETELY TO THE DOMINATION AND GUIDANCE OF GOD. I FEEL THAT THERE IS SOMETHING TO SAY ABOUT THE HEALTHY JOY OF DEATH, ABOUT ITS HARMONY IN LIFE, ABOUT THE INTIMATE CONNECTION YET BARRIER BETWEEN THE WORLD OF THE LIVING, ABOUT THE UNITY OF BOTH IN ONE AND THE SAME COSMOS. DEATH HAS BEEN TREATED TOO MUCH AS A SUBJECT FOR MELANCHOLY REFLECTION, OR AS AN OCCASION FOR SELF DISCIPLINE, OR AS A HAZY THEOLOGICAL ENTITY. WHAT WE HAVE TO DO IS TO SEE IT IN ITS TRUE CONTEXT, SEE IT AS AN ACTIVE REALITY, AS ONE MORE PHASE, IN A WORLD AND A “BECOMING”.</a:t>
            </a:r>
          </a:p>
          <a:p>
            <a:pPr algn="ctr"/>
            <a:r>
              <a:rPr lang="en-US" sz="1400" b="1" dirty="0">
                <a:solidFill>
                  <a:schemeClr val="tx1"/>
                </a:solidFill>
              </a:rPr>
              <a:t>                                                  </a:t>
            </a:r>
          </a:p>
          <a:p>
            <a:pPr algn="ctr"/>
            <a:r>
              <a:rPr lang="en-US" sz="1400" b="1" dirty="0">
                <a:solidFill>
                  <a:schemeClr val="tx1"/>
                </a:solidFill>
              </a:rPr>
              <a:t>   THE MAKING OF A MIND PP 144-6</a:t>
            </a:r>
          </a:p>
        </p:txBody>
      </p:sp>
    </p:spTree>
    <p:extLst>
      <p:ext uri="{BB962C8B-B14F-4D97-AF65-F5344CB8AC3E}">
        <p14:creationId xmlns:p14="http://schemas.microsoft.com/office/powerpoint/2010/main" val="2349196338"/>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2"/>
          <a:srcRect t="5734" b="9997"/>
          <a:stretch/>
        </p:blipFill>
        <p:spPr>
          <a:xfrm>
            <a:off x="0" y="0"/>
            <a:ext cx="12192000" cy="7152290"/>
          </a:xfrm>
          <a:prstGeom prst="rect">
            <a:avLst/>
          </a:prstGeom>
          <a:noFill/>
        </p:spPr>
      </p:pic>
      <p:pic>
        <p:nvPicPr>
          <p:cNvPr id="3" name="Picture 2" descr="A person looking up to the sky&#10;&#10;Description automatically generated">
            <a:extLst>
              <a:ext uri="{FF2B5EF4-FFF2-40B4-BE49-F238E27FC236}">
                <a16:creationId xmlns:a16="http://schemas.microsoft.com/office/drawing/2014/main" id="{5989C372-CBCB-A6EA-B295-CEAC3A4F8DA3}"/>
              </a:ext>
            </a:extLst>
          </p:cNvPr>
          <p:cNvPicPr>
            <a:picLocks noChangeAspect="1"/>
          </p:cNvPicPr>
          <p:nvPr/>
        </p:nvPicPr>
        <p:blipFill>
          <a:blip r:embed="rId3"/>
          <a:stretch>
            <a:fillRect/>
          </a:stretch>
        </p:blipFill>
        <p:spPr>
          <a:xfrm>
            <a:off x="7515574" y="762000"/>
            <a:ext cx="4410550" cy="5156200"/>
          </a:xfrm>
          <a:prstGeom prst="rect">
            <a:avLst/>
          </a:prstGeom>
        </p:spPr>
      </p:pic>
      <p:pic>
        <p:nvPicPr>
          <p:cNvPr id="5" name="Picture 4" descr="A page of a book&#10;&#10;Description automatically generated">
            <a:extLst>
              <a:ext uri="{FF2B5EF4-FFF2-40B4-BE49-F238E27FC236}">
                <a16:creationId xmlns:a16="http://schemas.microsoft.com/office/drawing/2014/main" id="{0BA5EE77-9E69-D33A-4A1E-6796A29C700A}"/>
              </a:ext>
            </a:extLst>
          </p:cNvPr>
          <p:cNvPicPr>
            <a:picLocks noChangeAspect="1"/>
          </p:cNvPicPr>
          <p:nvPr/>
        </p:nvPicPr>
        <p:blipFill>
          <a:blip r:embed="rId4"/>
          <a:stretch>
            <a:fillRect/>
          </a:stretch>
        </p:blipFill>
        <p:spPr>
          <a:xfrm>
            <a:off x="603356" y="1"/>
            <a:ext cx="6912218" cy="7109936"/>
          </a:xfrm>
          <a:prstGeom prst="rect">
            <a:avLst/>
          </a:prstGeom>
        </p:spPr>
      </p:pic>
    </p:spTree>
    <p:extLst>
      <p:ext uri="{BB962C8B-B14F-4D97-AF65-F5344CB8AC3E}">
        <p14:creationId xmlns:p14="http://schemas.microsoft.com/office/powerpoint/2010/main" val="19231726"/>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2"/>
          <a:srcRect t="5734" b="9997"/>
          <a:stretch/>
        </p:blipFill>
        <p:spPr>
          <a:xfrm>
            <a:off x="0" y="0"/>
            <a:ext cx="12192000" cy="7152290"/>
          </a:xfrm>
          <a:prstGeom prst="rect">
            <a:avLst/>
          </a:prstGeom>
          <a:noFill/>
        </p:spPr>
      </p:pic>
      <p:sp>
        <p:nvSpPr>
          <p:cNvPr id="3" name="Cloud 2">
            <a:extLst>
              <a:ext uri="{FF2B5EF4-FFF2-40B4-BE49-F238E27FC236}">
                <a16:creationId xmlns:a16="http://schemas.microsoft.com/office/drawing/2014/main" id="{63A4CC05-8EEB-56BB-F846-EDC0DF1977FB}"/>
              </a:ext>
            </a:extLst>
          </p:cNvPr>
          <p:cNvSpPr/>
          <p:nvPr/>
        </p:nvSpPr>
        <p:spPr>
          <a:xfrm>
            <a:off x="184150" y="520700"/>
            <a:ext cx="11823700" cy="5969000"/>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latin typeface="Arial Rounded MT Bold" panose="020F0704030504030204" pitchFamily="34" charset="77"/>
              </a:rPr>
              <a:t>ST PAUL’S 3 VERSES ON CHRISTOGENESIS</a:t>
            </a:r>
          </a:p>
          <a:p>
            <a:pPr algn="ctr"/>
            <a:r>
              <a:rPr lang="en-US" b="1" dirty="0">
                <a:solidFill>
                  <a:schemeClr val="tx1">
                    <a:lumMod val="65000"/>
                    <a:lumOff val="35000"/>
                  </a:schemeClr>
                </a:solidFill>
                <a:latin typeface="Arial Nova" panose="020F0502020204030204" pitchFamily="34" charset="0"/>
              </a:rPr>
              <a:t>1 Corinthians 15:26-28</a:t>
            </a:r>
          </a:p>
          <a:p>
            <a:pPr algn="ctr"/>
            <a:endParaRPr lang="en-US" b="1" dirty="0">
              <a:solidFill>
                <a:schemeClr val="tx1">
                  <a:lumMod val="65000"/>
                  <a:lumOff val="35000"/>
                </a:schemeClr>
              </a:solidFill>
              <a:latin typeface="Arial Nova" panose="020F0502020204030204" pitchFamily="34" charset="0"/>
            </a:endParaRPr>
          </a:p>
          <a:p>
            <a:pPr algn="ctr"/>
            <a:r>
              <a:rPr lang="en-US" b="1" dirty="0">
                <a:solidFill>
                  <a:schemeClr val="tx1">
                    <a:lumMod val="65000"/>
                    <a:lumOff val="35000"/>
                  </a:schemeClr>
                </a:solidFill>
                <a:latin typeface="Arial Nova" panose="020F0502020204030204" pitchFamily="34" charset="0"/>
              </a:rPr>
              <a:t>26 The last enemy to be destroyed is death.</a:t>
            </a:r>
          </a:p>
          <a:p>
            <a:pPr algn="ctr"/>
            <a:endParaRPr lang="en-US" b="1" dirty="0">
              <a:solidFill>
                <a:schemeClr val="tx1">
                  <a:lumMod val="65000"/>
                  <a:lumOff val="35000"/>
                </a:schemeClr>
              </a:solidFill>
              <a:latin typeface="Arial Nova" panose="020F0502020204030204" pitchFamily="34" charset="0"/>
            </a:endParaRPr>
          </a:p>
          <a:p>
            <a:pPr algn="ctr"/>
            <a:r>
              <a:rPr lang="en-US" b="1" dirty="0">
                <a:solidFill>
                  <a:schemeClr val="tx1">
                    <a:lumMod val="65000"/>
                    <a:lumOff val="35000"/>
                  </a:schemeClr>
                </a:solidFill>
                <a:latin typeface="Arial Nova" panose="020F0502020204030204" pitchFamily="34" charset="0"/>
              </a:rPr>
              <a:t>27 For he “has put everything under his feet”. Now when it says that “everything” has been put under him, it is clear that this does not include God himself, who put everything under Christ.</a:t>
            </a:r>
          </a:p>
          <a:p>
            <a:pPr algn="ctr"/>
            <a:endParaRPr lang="en-US" b="1" dirty="0">
              <a:solidFill>
                <a:schemeClr val="tx1">
                  <a:lumMod val="65000"/>
                  <a:lumOff val="35000"/>
                </a:schemeClr>
              </a:solidFill>
              <a:latin typeface="Arial Nova" panose="020F0502020204030204" pitchFamily="34" charset="0"/>
            </a:endParaRPr>
          </a:p>
          <a:p>
            <a:pPr algn="ctr"/>
            <a:r>
              <a:rPr lang="en-US" b="1" dirty="0">
                <a:solidFill>
                  <a:schemeClr val="tx1">
                    <a:lumMod val="65000"/>
                    <a:lumOff val="35000"/>
                  </a:schemeClr>
                </a:solidFill>
                <a:latin typeface="Arial Nova" panose="020F0502020204030204" pitchFamily="34" charset="0"/>
              </a:rPr>
              <a:t>28 When he has done this, the the Son himself will be made subject to him who put everything under him, so that God may be all in all.</a:t>
            </a:r>
          </a:p>
        </p:txBody>
      </p:sp>
    </p:spTree>
    <p:extLst>
      <p:ext uri="{BB962C8B-B14F-4D97-AF65-F5344CB8AC3E}">
        <p14:creationId xmlns:p14="http://schemas.microsoft.com/office/powerpoint/2010/main" val="225505913"/>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3"/>
          <a:srcRect t="5734" b="9997"/>
          <a:stretch/>
        </p:blipFill>
        <p:spPr>
          <a:xfrm>
            <a:off x="-6207" y="0"/>
            <a:ext cx="12192000" cy="7152290"/>
          </a:xfrm>
          <a:prstGeom prst="rect">
            <a:avLst/>
          </a:prstGeom>
          <a:noFill/>
        </p:spPr>
      </p:pic>
      <p:sp>
        <p:nvSpPr>
          <p:cNvPr id="3" name="TextBox 2">
            <a:extLst>
              <a:ext uri="{FF2B5EF4-FFF2-40B4-BE49-F238E27FC236}">
                <a16:creationId xmlns:a16="http://schemas.microsoft.com/office/drawing/2014/main" id="{FCDE01AA-D25D-039E-7421-4F09248827F3}"/>
              </a:ext>
            </a:extLst>
          </p:cNvPr>
          <p:cNvSpPr txBox="1"/>
          <p:nvPr/>
        </p:nvSpPr>
        <p:spPr>
          <a:xfrm>
            <a:off x="8169442" y="1804737"/>
            <a:ext cx="184731" cy="369332"/>
          </a:xfrm>
          <a:prstGeom prst="rect">
            <a:avLst/>
          </a:prstGeom>
          <a:noFill/>
        </p:spPr>
        <p:txBody>
          <a:bodyPr wrap="none" rtlCol="0">
            <a:spAutoFit/>
          </a:bodyPr>
          <a:lstStyle/>
          <a:p>
            <a:endParaRPr lang="en-US" dirty="0"/>
          </a:p>
        </p:txBody>
      </p:sp>
      <p:sp>
        <p:nvSpPr>
          <p:cNvPr id="2" name="Cloud 1">
            <a:extLst>
              <a:ext uri="{FF2B5EF4-FFF2-40B4-BE49-F238E27FC236}">
                <a16:creationId xmlns:a16="http://schemas.microsoft.com/office/drawing/2014/main" id="{2B9723E6-35A0-EE2C-18D1-64A529FD8F20}"/>
              </a:ext>
            </a:extLst>
          </p:cNvPr>
          <p:cNvSpPr/>
          <p:nvPr/>
        </p:nvSpPr>
        <p:spPr>
          <a:xfrm>
            <a:off x="4768993" y="0"/>
            <a:ext cx="7336221" cy="6653048"/>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a:spcBef>
                <a:spcPts val="0"/>
              </a:spcBef>
              <a:spcAft>
                <a:spcPts val="0"/>
              </a:spcAft>
            </a:pP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1400" b="1" kern="100" dirty="0">
              <a:latin typeface="Calibri" panose="020F0502020204030204" pitchFamily="34" charset="0"/>
              <a:ea typeface="Calibri" panose="020F0502020204030204" pitchFamily="34" charset="0"/>
              <a:cs typeface="Times New Roman" panose="02020603050405020304" pitchFamily="18" charset="0"/>
            </a:endParaRPr>
          </a:p>
          <a:p>
            <a:pPr marL="457200" marR="0" algn="ctr">
              <a:spcBef>
                <a:spcPts val="0"/>
              </a:spcBef>
              <a:spcAft>
                <a:spcPts val="0"/>
              </a:spcAft>
            </a:pPr>
            <a:r>
              <a:rPr lang="en-US" sz="1400" b="1" kern="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MASS ON THE WORLD (ABRIDGED)</a:t>
            </a:r>
          </a:p>
          <a:p>
            <a:pPr marL="457200" marR="0">
              <a:spcBef>
                <a:spcPts val="0"/>
              </a:spcBef>
              <a:spcAft>
                <a:spcPts val="0"/>
              </a:spcAft>
            </a:pPr>
            <a:endParaRPr lang="en-US" sz="1400" b="1" kern="1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400" b="1" kern="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“Since once again, Lord…I have neither bread, nor wine, nor altar, I will raise myself beyond these symbols, up to the pure majesty of the real itself; I, your priest, will make the whole world my altar and on it will offer you all the labors and sufferings of the world. </a:t>
            </a:r>
          </a:p>
          <a:p>
            <a:pPr marL="457200" marR="0">
              <a:spcBef>
                <a:spcPts val="0"/>
              </a:spcBef>
              <a:spcAft>
                <a:spcPts val="0"/>
              </a:spcAft>
            </a:pPr>
            <a:endParaRPr lang="en-US" sz="1400" b="1" kern="1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400" b="1" kern="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All the things in the world to which this day will bring increase; all those that will diminish; all those, too, that will die: all of them, Lord, I try to gather into my arms so as to hold them out to you in offering. This is the material of my sacrifice, the only material you desire.</a:t>
            </a:r>
            <a:endParaRPr lang="en-US" sz="1400" kern="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kern="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400" b="1" kern="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This bread, OUR TOIL is of itself, I know, but an immense     fragmentation; this wine, OUR PAIN, is no more, I know, than a draught that dissolves. Yet in the very depths of this formless mass you have implanted- and this I am sure of, for I sense it – a desire, irresistible, hallowing, which makes us cry out, believer and unbeliever alike: “LORD, MAKE US </a:t>
            </a:r>
            <a:r>
              <a:rPr lang="en-US" sz="1400" b="1" i="1" kern="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ONE.”</a:t>
            </a:r>
            <a:endParaRPr lang="en-US" sz="1400" kern="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ainting of a person's face&#10;&#10;Description automatically generated">
            <a:extLst>
              <a:ext uri="{FF2B5EF4-FFF2-40B4-BE49-F238E27FC236}">
                <a16:creationId xmlns:a16="http://schemas.microsoft.com/office/drawing/2014/main" id="{C58646D7-2E68-0B6D-C90D-AB7BD5DA618D}"/>
              </a:ext>
            </a:extLst>
          </p:cNvPr>
          <p:cNvPicPr>
            <a:picLocks noChangeAspect="1"/>
          </p:cNvPicPr>
          <p:nvPr/>
        </p:nvPicPr>
        <p:blipFill>
          <a:blip r:embed="rId4"/>
          <a:stretch>
            <a:fillRect/>
          </a:stretch>
        </p:blipFill>
        <p:spPr>
          <a:xfrm>
            <a:off x="-6207" y="0"/>
            <a:ext cx="4775200" cy="3200400"/>
          </a:xfrm>
          <a:prstGeom prst="rect">
            <a:avLst/>
          </a:prstGeom>
        </p:spPr>
      </p:pic>
    </p:spTree>
    <p:extLst>
      <p:ext uri="{BB962C8B-B14F-4D97-AF65-F5344CB8AC3E}">
        <p14:creationId xmlns:p14="http://schemas.microsoft.com/office/powerpoint/2010/main" val="3366460477"/>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3"/>
          <a:srcRect t="5734" b="9997"/>
          <a:stretch/>
        </p:blipFill>
        <p:spPr>
          <a:xfrm>
            <a:off x="0" y="0"/>
            <a:ext cx="12192000" cy="7152290"/>
          </a:xfrm>
          <a:prstGeom prst="rect">
            <a:avLst/>
          </a:prstGeom>
          <a:noFill/>
        </p:spPr>
      </p:pic>
      <p:sp>
        <p:nvSpPr>
          <p:cNvPr id="3" name="TextBox 2">
            <a:extLst>
              <a:ext uri="{FF2B5EF4-FFF2-40B4-BE49-F238E27FC236}">
                <a16:creationId xmlns:a16="http://schemas.microsoft.com/office/drawing/2014/main" id="{FCDE01AA-D25D-039E-7421-4F09248827F3}"/>
              </a:ext>
            </a:extLst>
          </p:cNvPr>
          <p:cNvSpPr txBox="1"/>
          <p:nvPr/>
        </p:nvSpPr>
        <p:spPr>
          <a:xfrm>
            <a:off x="8169442" y="1804737"/>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FCCD8D9C-7C14-3453-2EB5-B554E0154C87}"/>
              </a:ext>
            </a:extLst>
          </p:cNvPr>
          <p:cNvSpPr txBox="1"/>
          <p:nvPr/>
        </p:nvSpPr>
        <p:spPr>
          <a:xfrm>
            <a:off x="780586" y="947855"/>
            <a:ext cx="5876692" cy="2031325"/>
          </a:xfrm>
          <a:prstGeom prst="rect">
            <a:avLst/>
          </a:prstGeom>
          <a:noFill/>
        </p:spPr>
        <p:txBody>
          <a:bodyPr wrap="square" rtlCol="0">
            <a:spAutoFit/>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Cloud 4">
            <a:extLst>
              <a:ext uri="{FF2B5EF4-FFF2-40B4-BE49-F238E27FC236}">
                <a16:creationId xmlns:a16="http://schemas.microsoft.com/office/drawing/2014/main" id="{89E0E73D-A747-765B-5789-331D3161DFA5}"/>
              </a:ext>
            </a:extLst>
          </p:cNvPr>
          <p:cNvSpPr/>
          <p:nvPr/>
        </p:nvSpPr>
        <p:spPr>
          <a:xfrm>
            <a:off x="-32867" y="0"/>
            <a:ext cx="7619866" cy="4215162"/>
          </a:xfrm>
          <a:prstGeom prst="cloud">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endParaRPr lang="en-US" sz="1600" kern="100" dirty="0">
              <a:ln>
                <a:solidFill>
                  <a:schemeClr val="tx1"/>
                </a:solidFill>
              </a:ln>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Greece is a good place to look at the moon, isn’t it?</a:t>
            </a:r>
          </a:p>
          <a:p>
            <a:pPr marL="0" marR="0" algn="ctr">
              <a:spcBef>
                <a:spcPts val="0"/>
              </a:spcBef>
              <a:spcAft>
                <a:spcPts val="0"/>
              </a:spcAft>
            </a:pP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can read by moonlight.</a:t>
            </a:r>
          </a:p>
          <a:p>
            <a:pPr marL="0" marR="0" algn="ctr">
              <a:spcBef>
                <a:spcPts val="0"/>
              </a:spcBef>
              <a:spcAft>
                <a:spcPts val="0"/>
              </a:spcAft>
            </a:pP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can read on the terrace.</a:t>
            </a:r>
          </a:p>
          <a:p>
            <a:pPr marL="0" marR="0" algn="ctr">
              <a:spcBef>
                <a:spcPts val="0"/>
              </a:spcBef>
              <a:spcAft>
                <a:spcPts val="0"/>
              </a:spcAft>
            </a:pP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can see a face as you saw it when you were young.</a:t>
            </a:r>
          </a:p>
          <a:p>
            <a:pPr marL="0" marR="0" algn="ctr">
              <a:spcBef>
                <a:spcPts val="0"/>
              </a:spcBef>
              <a:spcAft>
                <a:spcPts val="0"/>
              </a:spcAft>
            </a:pP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was a good light then, oil lamps and candles.</a:t>
            </a:r>
          </a:p>
          <a:p>
            <a:pPr marL="0" marR="0" algn="ctr">
              <a:spcBef>
                <a:spcPts val="0"/>
              </a:spcBef>
              <a:spcAft>
                <a:spcPts val="0"/>
              </a:spcAft>
            </a:pP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those little flames that floated on cork and olive oil.</a:t>
            </a:r>
          </a:p>
          <a:p>
            <a:pPr marL="0" marR="0" algn="ctr">
              <a:spcBef>
                <a:spcPts val="0"/>
              </a:spcBef>
              <a:spcAft>
                <a:spcPts val="0"/>
              </a:spcAft>
            </a:pP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 loved in my old life, I haven’t forgotten</a:t>
            </a:r>
          </a:p>
          <a:p>
            <a:pPr marL="0" marR="0" algn="ctr">
              <a:spcBef>
                <a:spcPts val="0"/>
              </a:spcBef>
              <a:spcAft>
                <a:spcPts val="0"/>
              </a:spcAft>
            </a:pP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lies in my spine.</a:t>
            </a:r>
          </a:p>
          <a:p>
            <a:pPr marL="0" marR="0" algn="ctr">
              <a:spcBef>
                <a:spcPts val="0"/>
              </a:spcBef>
              <a:spcAft>
                <a:spcPts val="0"/>
              </a:spcAft>
            </a:pP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Marianne and the child and the days of kindness</a:t>
            </a:r>
          </a:p>
          <a:p>
            <a:pPr algn="ct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lives in my spine, and </a:t>
            </a:r>
            <a:r>
              <a:rPr lang="en-US" sz="1600" kern="100" dirty="0">
                <a:ln>
                  <a:solidFill>
                    <a:schemeClr val="tx1"/>
                  </a:solidFill>
                </a:ln>
                <a:solidFill>
                  <a:schemeClr val="tx1"/>
                </a:solidFill>
                <a:latin typeface="Calibri" panose="020F0502020204030204" pitchFamily="34" charset="0"/>
                <a:ea typeface="Calibri" panose="020F0502020204030204" pitchFamily="34" charset="0"/>
                <a:cs typeface="Times New Roman" panose="02020603050405020304" pitchFamily="18" charset="0"/>
              </a:rPr>
              <a:t>it manifests </a:t>
            </a: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tears.</a:t>
            </a:r>
          </a:p>
          <a:p>
            <a:pPr marL="0" marR="0" algn="ctr">
              <a:spcBef>
                <a:spcPts val="0"/>
              </a:spcBef>
              <a:spcAft>
                <a:spcPts val="0"/>
              </a:spcAft>
            </a:pP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pray that a loving memory exists for them too.</a:t>
            </a:r>
          </a:p>
          <a:p>
            <a:pPr marL="0" marR="0" algn="ctr">
              <a:spcBef>
                <a:spcPts val="0"/>
              </a:spcBef>
              <a:spcAft>
                <a:spcPts val="0"/>
              </a:spcAft>
            </a:pP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precious ones I overthrew for an education in the world.”</a:t>
            </a:r>
          </a:p>
          <a:p>
            <a:pPr marL="0" marR="0" algn="ctr">
              <a:spcBef>
                <a:spcPts val="0"/>
              </a:spcBef>
              <a:spcAft>
                <a:spcPts val="0"/>
              </a:spcAft>
            </a:pPr>
            <a:r>
              <a:rPr lang="en-US" sz="1600" kern="100" dirty="0">
                <a:ln>
                  <a:solidFill>
                    <a:schemeClr val="tx1"/>
                  </a:solid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29FACBE8-B6A8-9DD7-F7C1-D3C756D35426}"/>
              </a:ext>
            </a:extLst>
          </p:cNvPr>
          <p:cNvSpPr txBox="1"/>
          <p:nvPr/>
        </p:nvSpPr>
        <p:spPr>
          <a:xfrm>
            <a:off x="-475133" y="4340484"/>
            <a:ext cx="5696413" cy="369332"/>
          </a:xfrm>
          <a:prstGeom prst="rect">
            <a:avLst/>
          </a:prstGeom>
          <a:noFill/>
        </p:spPr>
        <p:txBody>
          <a:bodyPr wrap="square" rtlCol="0">
            <a:spAutoFit/>
          </a:bodyPr>
          <a:lstStyle/>
          <a:p>
            <a:pPr marL="0" marR="0" algn="ctr">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Cloud 6">
            <a:extLst>
              <a:ext uri="{FF2B5EF4-FFF2-40B4-BE49-F238E27FC236}">
                <a16:creationId xmlns:a16="http://schemas.microsoft.com/office/drawing/2014/main" id="{963C5053-AB82-F34F-4A8A-4E84C8D925A4}"/>
              </a:ext>
            </a:extLst>
          </p:cNvPr>
          <p:cNvSpPr/>
          <p:nvPr/>
        </p:nvSpPr>
        <p:spPr>
          <a:xfrm>
            <a:off x="32867" y="4215162"/>
            <a:ext cx="7554132" cy="2937128"/>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Dearest Marianne</a:t>
            </a:r>
          </a:p>
          <a:p>
            <a:pPr marL="0" marR="0" algn="ctr">
              <a:spcBef>
                <a:spcPts val="0"/>
              </a:spcBef>
              <a:spcAft>
                <a:spcPts val="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 just a little behind you.</a:t>
            </a:r>
          </a:p>
          <a:p>
            <a:pPr marL="0" marR="0" algn="ctr">
              <a:spcBef>
                <a:spcPts val="0"/>
              </a:spcBef>
              <a:spcAft>
                <a:spcPts val="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Close enough to hold your hand.</a:t>
            </a:r>
          </a:p>
          <a:p>
            <a:pPr marL="0" marR="0" algn="ctr">
              <a:spcBef>
                <a:spcPts val="0"/>
              </a:spcBef>
              <a:spcAft>
                <a:spcPts val="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old body of mine has given up, as yours has too.</a:t>
            </a:r>
          </a:p>
          <a:p>
            <a:pPr marL="0" marR="0" algn="ctr">
              <a:spcBef>
                <a:spcPts val="0"/>
              </a:spcBef>
              <a:spcAft>
                <a:spcPts val="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I’ve never forgotten your love and your beauty.</a:t>
            </a:r>
          </a:p>
          <a:p>
            <a:pPr marL="0" marR="0" algn="ctr">
              <a:spcBef>
                <a:spcPts val="0"/>
              </a:spcBef>
              <a:spcAft>
                <a:spcPts val="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But you know I don’t have to say more.</a:t>
            </a:r>
          </a:p>
          <a:p>
            <a:pPr marL="0" marR="0" algn="ctr">
              <a:spcBef>
                <a:spcPts val="0"/>
              </a:spcBef>
              <a:spcAft>
                <a:spcPts val="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Safe travels, old friend</a:t>
            </a:r>
          </a:p>
          <a:p>
            <a:pPr marL="0" marR="0" algn="ctr">
              <a:spcBef>
                <a:spcPts val="0"/>
              </a:spcBef>
              <a:spcAft>
                <a:spcPts val="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See you down the road.</a:t>
            </a:r>
          </a:p>
          <a:p>
            <a:pPr marL="0" marR="0" algn="ctr">
              <a:spcBef>
                <a:spcPts val="0"/>
              </a:spcBef>
              <a:spcAft>
                <a:spcPts val="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Endless love and gratitude.”</a:t>
            </a:r>
          </a:p>
          <a:p>
            <a:pPr marL="0" marR="0" algn="ctr">
              <a:spcBef>
                <a:spcPts val="0"/>
              </a:spcBef>
              <a:spcAft>
                <a:spcPts val="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Your Leonard</a:t>
            </a:r>
          </a:p>
        </p:txBody>
      </p:sp>
      <p:pic>
        <p:nvPicPr>
          <p:cNvPr id="9" name="Picture 8" descr="A group of people standing on a rock&#10;&#10;Description automatically generated">
            <a:extLst>
              <a:ext uri="{FF2B5EF4-FFF2-40B4-BE49-F238E27FC236}">
                <a16:creationId xmlns:a16="http://schemas.microsoft.com/office/drawing/2014/main" id="{580AF88E-656D-7B7C-0956-C717E7927C5E}"/>
              </a:ext>
            </a:extLst>
          </p:cNvPr>
          <p:cNvPicPr>
            <a:picLocks noChangeAspect="1"/>
          </p:cNvPicPr>
          <p:nvPr/>
        </p:nvPicPr>
        <p:blipFill>
          <a:blip r:embed="rId4"/>
          <a:stretch>
            <a:fillRect/>
          </a:stretch>
        </p:blipFill>
        <p:spPr>
          <a:xfrm>
            <a:off x="7682972" y="255648"/>
            <a:ext cx="4428174" cy="5767359"/>
          </a:xfrm>
          <a:prstGeom prst="rect">
            <a:avLst/>
          </a:prstGeom>
        </p:spPr>
      </p:pic>
    </p:spTree>
    <p:extLst>
      <p:ext uri="{BB962C8B-B14F-4D97-AF65-F5344CB8AC3E}">
        <p14:creationId xmlns:p14="http://schemas.microsoft.com/office/powerpoint/2010/main" val="1472074602"/>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2"/>
          <a:srcRect t="5734" b="9997"/>
          <a:stretch/>
        </p:blipFill>
        <p:spPr>
          <a:xfrm>
            <a:off x="0" y="0"/>
            <a:ext cx="12192000" cy="7152290"/>
          </a:xfrm>
          <a:prstGeom prst="rect">
            <a:avLst/>
          </a:prstGeom>
          <a:noFill/>
        </p:spPr>
      </p:pic>
      <p:sp>
        <p:nvSpPr>
          <p:cNvPr id="3" name="TextBox 2">
            <a:extLst>
              <a:ext uri="{FF2B5EF4-FFF2-40B4-BE49-F238E27FC236}">
                <a16:creationId xmlns:a16="http://schemas.microsoft.com/office/drawing/2014/main" id="{FCDE01AA-D25D-039E-7421-4F09248827F3}"/>
              </a:ext>
            </a:extLst>
          </p:cNvPr>
          <p:cNvSpPr txBox="1"/>
          <p:nvPr/>
        </p:nvSpPr>
        <p:spPr>
          <a:xfrm>
            <a:off x="8169442" y="1804737"/>
            <a:ext cx="184731" cy="369332"/>
          </a:xfrm>
          <a:prstGeom prst="rect">
            <a:avLst/>
          </a:prstGeom>
          <a:noFill/>
        </p:spPr>
        <p:txBody>
          <a:bodyPr wrap="none" rtlCol="0">
            <a:spAutoFit/>
          </a:bodyPr>
          <a:lstStyle/>
          <a:p>
            <a:endParaRPr lang="en-US" dirty="0"/>
          </a:p>
        </p:txBody>
      </p:sp>
      <p:pic>
        <p:nvPicPr>
          <p:cNvPr id="4" name="Picture 3" descr="A group of people on a stage&#10;&#10;Description automatically generated">
            <a:extLst>
              <a:ext uri="{FF2B5EF4-FFF2-40B4-BE49-F238E27FC236}">
                <a16:creationId xmlns:a16="http://schemas.microsoft.com/office/drawing/2014/main" id="{DCAB69A6-6808-CB69-0264-7C5BD7914CCF}"/>
              </a:ext>
            </a:extLst>
          </p:cNvPr>
          <p:cNvPicPr>
            <a:picLocks noChangeAspect="1"/>
          </p:cNvPicPr>
          <p:nvPr/>
        </p:nvPicPr>
        <p:blipFill>
          <a:blip r:embed="rId3"/>
          <a:stretch>
            <a:fillRect/>
          </a:stretch>
        </p:blipFill>
        <p:spPr>
          <a:xfrm>
            <a:off x="94068" y="3777599"/>
            <a:ext cx="12097932" cy="3452952"/>
          </a:xfrm>
          <a:prstGeom prst="rect">
            <a:avLst/>
          </a:prstGeom>
        </p:spPr>
      </p:pic>
      <p:pic>
        <p:nvPicPr>
          <p:cNvPr id="6" name="Picture 5" descr="A person playing a guitar and a person singing&#10;&#10;Description automatically generated">
            <a:extLst>
              <a:ext uri="{FF2B5EF4-FFF2-40B4-BE49-F238E27FC236}">
                <a16:creationId xmlns:a16="http://schemas.microsoft.com/office/drawing/2014/main" id="{F21A1F7C-5A41-1357-8921-D641C33D169B}"/>
              </a:ext>
            </a:extLst>
          </p:cNvPr>
          <p:cNvPicPr>
            <a:picLocks noChangeAspect="1"/>
          </p:cNvPicPr>
          <p:nvPr/>
        </p:nvPicPr>
        <p:blipFill>
          <a:blip r:embed="rId4"/>
          <a:stretch>
            <a:fillRect/>
          </a:stretch>
        </p:blipFill>
        <p:spPr>
          <a:xfrm>
            <a:off x="3403392" y="0"/>
            <a:ext cx="5324980" cy="3694884"/>
          </a:xfrm>
          <a:prstGeom prst="rect">
            <a:avLst/>
          </a:prstGeom>
        </p:spPr>
      </p:pic>
    </p:spTree>
    <p:extLst>
      <p:ext uri="{BB962C8B-B14F-4D97-AF65-F5344CB8AC3E}">
        <p14:creationId xmlns:p14="http://schemas.microsoft.com/office/powerpoint/2010/main" val="1230011947"/>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descr="Leonard Cohen - Come Healing (Live in Dublin)">
            <a:hlinkClick r:id="" action="ppaction://media"/>
            <a:extLst>
              <a:ext uri="{FF2B5EF4-FFF2-40B4-BE49-F238E27FC236}">
                <a16:creationId xmlns:a16="http://schemas.microsoft.com/office/drawing/2014/main" id="{70521EED-E1B5-C982-6057-94D8A071498E}"/>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Tree>
    <p:extLst>
      <p:ext uri="{BB962C8B-B14F-4D97-AF65-F5344CB8AC3E}">
        <p14:creationId xmlns:p14="http://schemas.microsoft.com/office/powerpoint/2010/main" val="1232252503"/>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2"/>
          <a:srcRect t="5734" b="9997"/>
          <a:stretch/>
        </p:blipFill>
        <p:spPr>
          <a:xfrm>
            <a:off x="0" y="0"/>
            <a:ext cx="12236450" cy="7446580"/>
          </a:xfrm>
          <a:prstGeom prst="rect">
            <a:avLst/>
          </a:prstGeom>
          <a:noFill/>
        </p:spPr>
      </p:pic>
      <p:pic>
        <p:nvPicPr>
          <p:cNvPr id="3" name="Picture 2" descr="A fingerprint and a tree stump&#10;&#10;Description automatically generated">
            <a:extLst>
              <a:ext uri="{FF2B5EF4-FFF2-40B4-BE49-F238E27FC236}">
                <a16:creationId xmlns:a16="http://schemas.microsoft.com/office/drawing/2014/main" id="{D17878D1-E34B-43E3-0288-070411C679AB}"/>
              </a:ext>
            </a:extLst>
          </p:cNvPr>
          <p:cNvPicPr>
            <a:picLocks noChangeAspect="1"/>
          </p:cNvPicPr>
          <p:nvPr/>
        </p:nvPicPr>
        <p:blipFill>
          <a:blip r:embed="rId3"/>
          <a:stretch>
            <a:fillRect/>
          </a:stretch>
        </p:blipFill>
        <p:spPr>
          <a:xfrm>
            <a:off x="6655265" y="1208985"/>
            <a:ext cx="5581185" cy="4165432"/>
          </a:xfrm>
          <a:prstGeom prst="rect">
            <a:avLst/>
          </a:prstGeom>
        </p:spPr>
      </p:pic>
      <p:sp>
        <p:nvSpPr>
          <p:cNvPr id="4" name="TextBox 3">
            <a:extLst>
              <a:ext uri="{FF2B5EF4-FFF2-40B4-BE49-F238E27FC236}">
                <a16:creationId xmlns:a16="http://schemas.microsoft.com/office/drawing/2014/main" id="{62861ACD-98D4-2A89-36B1-8F0C3ECF27E3}"/>
              </a:ext>
            </a:extLst>
          </p:cNvPr>
          <p:cNvSpPr txBox="1"/>
          <p:nvPr/>
        </p:nvSpPr>
        <p:spPr>
          <a:xfrm>
            <a:off x="0" y="0"/>
            <a:ext cx="12236450" cy="1477328"/>
          </a:xfrm>
          <a:prstGeom prst="rect">
            <a:avLst/>
          </a:prstGeom>
          <a:solidFill>
            <a:schemeClr val="bg2">
              <a:lumMod val="75000"/>
            </a:schemeClr>
          </a:solidFill>
        </p:spPr>
        <p:txBody>
          <a:bodyPr wrap="square" rtlCol="0">
            <a:spAutoFit/>
          </a:bodyPr>
          <a:lstStyle/>
          <a:p>
            <a:r>
              <a:rPr lang="en-US" b="1" dirty="0"/>
              <a:t>”Look well to the growing edge. All around us worlds are dying, and new worlds are being born. Life is dying, and life is being born. The fruit ripens on the tree, the roots are silently at work in the darkness of the earth against a time when there shall be new lives, fresh blossoms, green fruit. Such is the growing edge…..The birth of the child – life’s most dramatic answer to death – this is the growing edge incarnate. Look well to the growing edge”</a:t>
            </a:r>
          </a:p>
          <a:p>
            <a:r>
              <a:rPr lang="en-US" b="1" dirty="0"/>
              <a:t>                      Howard Thurman</a:t>
            </a:r>
          </a:p>
        </p:txBody>
      </p:sp>
      <p:pic>
        <p:nvPicPr>
          <p:cNvPr id="8" name="Picture 7" descr="A person in a suit and tie&#10;&#10;Description automatically generated">
            <a:extLst>
              <a:ext uri="{FF2B5EF4-FFF2-40B4-BE49-F238E27FC236}">
                <a16:creationId xmlns:a16="http://schemas.microsoft.com/office/drawing/2014/main" id="{571BB243-0C2B-51FE-B24D-677CEC5A5CFC}"/>
              </a:ext>
            </a:extLst>
          </p:cNvPr>
          <p:cNvPicPr>
            <a:picLocks noChangeAspect="1"/>
          </p:cNvPicPr>
          <p:nvPr/>
        </p:nvPicPr>
        <p:blipFill>
          <a:blip r:embed="rId4"/>
          <a:stretch>
            <a:fillRect/>
          </a:stretch>
        </p:blipFill>
        <p:spPr>
          <a:xfrm>
            <a:off x="1061545" y="1532420"/>
            <a:ext cx="2587760" cy="3791590"/>
          </a:xfrm>
          <a:prstGeom prst="rect">
            <a:avLst/>
          </a:prstGeom>
        </p:spPr>
      </p:pic>
      <p:sp>
        <p:nvSpPr>
          <p:cNvPr id="5" name="TextBox 4">
            <a:extLst>
              <a:ext uri="{FF2B5EF4-FFF2-40B4-BE49-F238E27FC236}">
                <a16:creationId xmlns:a16="http://schemas.microsoft.com/office/drawing/2014/main" id="{497118BE-2C48-01D5-1C45-DAB7E86B99FD}"/>
              </a:ext>
            </a:extLst>
          </p:cNvPr>
          <p:cNvSpPr txBox="1"/>
          <p:nvPr/>
        </p:nvSpPr>
        <p:spPr>
          <a:xfrm>
            <a:off x="6610815" y="5379102"/>
            <a:ext cx="5625635" cy="1569660"/>
          </a:xfrm>
          <a:prstGeom prst="rect">
            <a:avLst/>
          </a:prstGeom>
          <a:solidFill>
            <a:schemeClr val="bg2">
              <a:lumMod val="90000"/>
            </a:schemeClr>
          </a:solidFill>
        </p:spPr>
        <p:txBody>
          <a:bodyPr wrap="square" rtlCol="0">
            <a:spAutoFit/>
          </a:bodyPr>
          <a:lstStyle/>
          <a:p>
            <a:pPr algn="ctr"/>
            <a:r>
              <a:rPr lang="en-US" sz="1600" b="1" dirty="0"/>
              <a:t>Through every being single space extends</a:t>
            </a:r>
          </a:p>
          <a:p>
            <a:pPr algn="ctr"/>
            <a:r>
              <a:rPr lang="en-US" sz="1600" b="1" dirty="0"/>
              <a:t>Outer space within.</a:t>
            </a:r>
          </a:p>
          <a:p>
            <a:pPr algn="ctr"/>
            <a:r>
              <a:rPr lang="en-US" sz="1600" b="1" dirty="0"/>
              <a:t>Through us the birds fly silently</a:t>
            </a:r>
          </a:p>
          <a:p>
            <a:pPr algn="ctr"/>
            <a:r>
              <a:rPr lang="en-US" sz="1600" b="1" dirty="0"/>
              <a:t>Oh, I who’d grow,</a:t>
            </a:r>
          </a:p>
          <a:p>
            <a:pPr algn="ctr"/>
            <a:r>
              <a:rPr lang="en-US" sz="1600" b="1" dirty="0"/>
              <a:t>I look outside and in me grows the tree</a:t>
            </a:r>
          </a:p>
          <a:p>
            <a:pPr algn="ctr"/>
            <a:r>
              <a:rPr lang="en-US" sz="1600" b="1" dirty="0"/>
              <a:t>                                              Rainer Maria Rilke</a:t>
            </a:r>
          </a:p>
        </p:txBody>
      </p:sp>
    </p:spTree>
    <p:extLst>
      <p:ext uri="{BB962C8B-B14F-4D97-AF65-F5344CB8AC3E}">
        <p14:creationId xmlns:p14="http://schemas.microsoft.com/office/powerpoint/2010/main" val="1279369365"/>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2"/>
          <a:srcRect t="5734" b="9997"/>
          <a:stretch/>
        </p:blipFill>
        <p:spPr>
          <a:xfrm>
            <a:off x="0" y="0"/>
            <a:ext cx="12192000" cy="7152290"/>
          </a:xfrm>
          <a:prstGeom prst="rect">
            <a:avLst/>
          </a:prstGeom>
          <a:noFill/>
        </p:spPr>
      </p:pic>
      <p:sp>
        <p:nvSpPr>
          <p:cNvPr id="3" name="TextBox 2">
            <a:extLst>
              <a:ext uri="{FF2B5EF4-FFF2-40B4-BE49-F238E27FC236}">
                <a16:creationId xmlns:a16="http://schemas.microsoft.com/office/drawing/2014/main" id="{FCDE01AA-D25D-039E-7421-4F09248827F3}"/>
              </a:ext>
            </a:extLst>
          </p:cNvPr>
          <p:cNvSpPr txBox="1"/>
          <p:nvPr/>
        </p:nvSpPr>
        <p:spPr>
          <a:xfrm>
            <a:off x="8169442" y="1804737"/>
            <a:ext cx="184731" cy="369332"/>
          </a:xfrm>
          <a:prstGeom prst="rect">
            <a:avLst/>
          </a:prstGeom>
          <a:noFill/>
        </p:spPr>
        <p:txBody>
          <a:bodyPr wrap="none" rtlCol="0">
            <a:spAutoFit/>
          </a:bodyPr>
          <a:lstStyle/>
          <a:p>
            <a:endParaRPr lang="en-US" dirty="0"/>
          </a:p>
        </p:txBody>
      </p:sp>
      <p:sp>
        <p:nvSpPr>
          <p:cNvPr id="2" name="Cloud 1">
            <a:extLst>
              <a:ext uri="{FF2B5EF4-FFF2-40B4-BE49-F238E27FC236}">
                <a16:creationId xmlns:a16="http://schemas.microsoft.com/office/drawing/2014/main" id="{49D85EBC-5CCD-B808-4E20-D0BBCFB6D486}"/>
              </a:ext>
            </a:extLst>
          </p:cNvPr>
          <p:cNvSpPr/>
          <p:nvPr/>
        </p:nvSpPr>
        <p:spPr>
          <a:xfrm>
            <a:off x="2419815" y="1182029"/>
            <a:ext cx="7225990" cy="3601844"/>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QUESTIONS &amp; DISCUSSION</a:t>
            </a:r>
          </a:p>
        </p:txBody>
      </p:sp>
    </p:spTree>
    <p:extLst>
      <p:ext uri="{BB962C8B-B14F-4D97-AF65-F5344CB8AC3E}">
        <p14:creationId xmlns:p14="http://schemas.microsoft.com/office/powerpoint/2010/main" val="3864987020"/>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2"/>
          <a:srcRect t="5734" b="9997"/>
          <a:stretch/>
        </p:blipFill>
        <p:spPr>
          <a:xfrm>
            <a:off x="0" y="0"/>
            <a:ext cx="12192000" cy="7152290"/>
          </a:xfrm>
          <a:prstGeom prst="rect">
            <a:avLst/>
          </a:prstGeom>
          <a:noFill/>
        </p:spPr>
      </p:pic>
      <p:pic>
        <p:nvPicPr>
          <p:cNvPr id="3" name="Picture 2" descr="A person holding papers and smiling&#10;&#10;Description automatically generated">
            <a:extLst>
              <a:ext uri="{FF2B5EF4-FFF2-40B4-BE49-F238E27FC236}">
                <a16:creationId xmlns:a16="http://schemas.microsoft.com/office/drawing/2014/main" id="{DEBA85A1-4909-B868-B1D4-87917AAE23FD}"/>
              </a:ext>
            </a:extLst>
          </p:cNvPr>
          <p:cNvPicPr>
            <a:picLocks noChangeAspect="1"/>
          </p:cNvPicPr>
          <p:nvPr/>
        </p:nvPicPr>
        <p:blipFill>
          <a:blip r:embed="rId3"/>
          <a:stretch>
            <a:fillRect/>
          </a:stretch>
        </p:blipFill>
        <p:spPr>
          <a:xfrm>
            <a:off x="0" y="0"/>
            <a:ext cx="3419943" cy="3263900"/>
          </a:xfrm>
          <a:prstGeom prst="rect">
            <a:avLst/>
          </a:prstGeom>
        </p:spPr>
      </p:pic>
      <p:sp>
        <p:nvSpPr>
          <p:cNvPr id="2" name="Cloud 1">
            <a:extLst>
              <a:ext uri="{FF2B5EF4-FFF2-40B4-BE49-F238E27FC236}">
                <a16:creationId xmlns:a16="http://schemas.microsoft.com/office/drawing/2014/main" id="{9DF3FC79-8C6A-8C05-ABAB-B4BD0B4F57CD}"/>
              </a:ext>
            </a:extLst>
          </p:cNvPr>
          <p:cNvSpPr/>
          <p:nvPr/>
        </p:nvSpPr>
        <p:spPr>
          <a:xfrm>
            <a:off x="4569293" y="1701800"/>
            <a:ext cx="7175500" cy="3454400"/>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65000"/>
                    <a:lumOff val="35000"/>
                  </a:schemeClr>
                </a:solidFill>
                <a:latin typeface="Arial Nova" panose="020B0504020202020204" pitchFamily="34" charset="0"/>
              </a:rPr>
              <a:t>A BRIEF MEDITATION</a:t>
            </a:r>
          </a:p>
        </p:txBody>
      </p:sp>
      <p:pic>
        <p:nvPicPr>
          <p:cNvPr id="5" name="Picture 4" descr="A book on a wood table&#10;&#10;Description automatically generated">
            <a:extLst>
              <a:ext uri="{FF2B5EF4-FFF2-40B4-BE49-F238E27FC236}">
                <a16:creationId xmlns:a16="http://schemas.microsoft.com/office/drawing/2014/main" id="{B24CDE16-8A08-10F8-360F-6D10EEA18074}"/>
              </a:ext>
            </a:extLst>
          </p:cNvPr>
          <p:cNvPicPr>
            <a:picLocks noChangeAspect="1"/>
          </p:cNvPicPr>
          <p:nvPr/>
        </p:nvPicPr>
        <p:blipFill>
          <a:blip r:embed="rId4"/>
          <a:stretch>
            <a:fillRect/>
          </a:stretch>
        </p:blipFill>
        <p:spPr>
          <a:xfrm>
            <a:off x="0" y="3263900"/>
            <a:ext cx="3419943" cy="3419943"/>
          </a:xfrm>
          <a:prstGeom prst="rect">
            <a:avLst/>
          </a:prstGeom>
        </p:spPr>
      </p:pic>
    </p:spTree>
    <p:extLst>
      <p:ext uri="{BB962C8B-B14F-4D97-AF65-F5344CB8AC3E}">
        <p14:creationId xmlns:p14="http://schemas.microsoft.com/office/powerpoint/2010/main" val="4138186859"/>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rry sky over mountains&#10;&#10;Description automatically generated">
            <a:extLst>
              <a:ext uri="{FF2B5EF4-FFF2-40B4-BE49-F238E27FC236}">
                <a16:creationId xmlns:a16="http://schemas.microsoft.com/office/drawing/2014/main" id="{67F0CE5E-91B3-2E85-FF89-6EA93A3C576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88083051"/>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hip in the sea&#10;&#10;Description automatically generated">
            <a:extLst>
              <a:ext uri="{FF2B5EF4-FFF2-40B4-BE49-F238E27FC236}">
                <a16:creationId xmlns:a16="http://schemas.microsoft.com/office/drawing/2014/main" id="{DC66977B-3199-4582-39C0-79722DDE231E}"/>
              </a:ext>
            </a:extLst>
          </p:cNvPr>
          <p:cNvPicPr>
            <a:picLocks noChangeAspect="1"/>
          </p:cNvPicPr>
          <p:nvPr/>
        </p:nvPicPr>
        <p:blipFill>
          <a:blip r:embed="rId2"/>
          <a:stretch>
            <a:fillRect/>
          </a:stretch>
        </p:blipFill>
        <p:spPr>
          <a:xfrm>
            <a:off x="0" y="3048"/>
            <a:ext cx="12197426" cy="6854952"/>
          </a:xfrm>
          <a:prstGeom prst="rect">
            <a:avLst/>
          </a:prstGeom>
        </p:spPr>
      </p:pic>
    </p:spTree>
    <p:extLst>
      <p:ext uri="{BB962C8B-B14F-4D97-AF65-F5344CB8AC3E}">
        <p14:creationId xmlns:p14="http://schemas.microsoft.com/office/powerpoint/2010/main" val="1705264771"/>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3"/>
          <a:srcRect t="5734" b="9997"/>
          <a:stretch/>
        </p:blipFill>
        <p:spPr>
          <a:xfrm>
            <a:off x="0" y="-70515"/>
            <a:ext cx="12192000" cy="7152290"/>
          </a:xfrm>
          <a:prstGeom prst="rect">
            <a:avLst/>
          </a:prstGeom>
          <a:noFill/>
        </p:spPr>
      </p:pic>
      <p:sp>
        <p:nvSpPr>
          <p:cNvPr id="3" name="TextBox 2">
            <a:extLst>
              <a:ext uri="{FF2B5EF4-FFF2-40B4-BE49-F238E27FC236}">
                <a16:creationId xmlns:a16="http://schemas.microsoft.com/office/drawing/2014/main" id="{FCDE01AA-D25D-039E-7421-4F09248827F3}"/>
              </a:ext>
            </a:extLst>
          </p:cNvPr>
          <p:cNvSpPr txBox="1"/>
          <p:nvPr/>
        </p:nvSpPr>
        <p:spPr>
          <a:xfrm>
            <a:off x="8169442" y="1804737"/>
            <a:ext cx="184731" cy="369332"/>
          </a:xfrm>
          <a:prstGeom prst="rect">
            <a:avLst/>
          </a:prstGeom>
          <a:noFill/>
        </p:spPr>
        <p:txBody>
          <a:bodyPr wrap="none" rtlCol="0">
            <a:spAutoFit/>
          </a:bodyPr>
          <a:lstStyle/>
          <a:p>
            <a:endParaRPr lang="en-US" dirty="0"/>
          </a:p>
        </p:txBody>
      </p:sp>
      <p:pic>
        <p:nvPicPr>
          <p:cNvPr id="4" name="Picture 3" descr="A person with a beard and mustache&#10;&#10;Description automatically generated">
            <a:extLst>
              <a:ext uri="{FF2B5EF4-FFF2-40B4-BE49-F238E27FC236}">
                <a16:creationId xmlns:a16="http://schemas.microsoft.com/office/drawing/2014/main" id="{F0DB5905-C56C-C921-A012-C01EF6F472BA}"/>
              </a:ext>
            </a:extLst>
          </p:cNvPr>
          <p:cNvPicPr>
            <a:picLocks noChangeAspect="1"/>
          </p:cNvPicPr>
          <p:nvPr/>
        </p:nvPicPr>
        <p:blipFill>
          <a:blip r:embed="rId4"/>
          <a:stretch>
            <a:fillRect/>
          </a:stretch>
        </p:blipFill>
        <p:spPr>
          <a:xfrm>
            <a:off x="0" y="-70515"/>
            <a:ext cx="4119836" cy="4119836"/>
          </a:xfrm>
          <a:prstGeom prst="rect">
            <a:avLst/>
          </a:prstGeom>
        </p:spPr>
      </p:pic>
      <p:sp>
        <p:nvSpPr>
          <p:cNvPr id="5" name="Cloud 4">
            <a:extLst>
              <a:ext uri="{FF2B5EF4-FFF2-40B4-BE49-F238E27FC236}">
                <a16:creationId xmlns:a16="http://schemas.microsoft.com/office/drawing/2014/main" id="{D451A3DC-478B-824D-4A3B-571F4E09B590}"/>
              </a:ext>
            </a:extLst>
          </p:cNvPr>
          <p:cNvSpPr/>
          <p:nvPr/>
        </p:nvSpPr>
        <p:spPr>
          <a:xfrm>
            <a:off x="4119836" y="1989403"/>
            <a:ext cx="8072163" cy="4648615"/>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2">
                  <a:lumMod val="10000"/>
                </a:schemeClr>
              </a:solidFill>
            </a:endParaRPr>
          </a:p>
          <a:p>
            <a:pPr algn="ctr"/>
            <a:r>
              <a:rPr lang="en-US" b="1" dirty="0">
                <a:solidFill>
                  <a:schemeClr val="bg2">
                    <a:lumMod val="10000"/>
                  </a:schemeClr>
                </a:solidFill>
              </a:rPr>
              <a:t>We could be a trustworthy achievement. </a:t>
            </a:r>
          </a:p>
          <a:p>
            <a:pPr algn="ctr"/>
            <a:r>
              <a:rPr lang="en-US" b="1" dirty="0">
                <a:solidFill>
                  <a:schemeClr val="bg2">
                    <a:lumMod val="10000"/>
                  </a:schemeClr>
                </a:solidFill>
              </a:rPr>
              <a:t>We could bequeath to the young people attending to the end of our days – often at too much of a distance – and to the children and babies who have no memory of us at all, a story of a dying life that is faithful to the struggle of being human when the seduction and the pull is so much otherwise, a story so true and indelible that it shines best and brightest in the darkest time, like stars in a clear, country sky night.</a:t>
            </a:r>
          </a:p>
          <a:p>
            <a:pPr algn="ctr"/>
            <a:endParaRPr lang="en-US" b="1" dirty="0">
              <a:solidFill>
                <a:schemeClr val="bg2">
                  <a:lumMod val="10000"/>
                </a:schemeClr>
              </a:solidFill>
            </a:endParaRPr>
          </a:p>
          <a:p>
            <a:pPr algn="ctr"/>
            <a:r>
              <a:rPr lang="en-US" b="1" dirty="0">
                <a:solidFill>
                  <a:schemeClr val="bg2">
                    <a:lumMod val="10000"/>
                  </a:schemeClr>
                </a:solidFill>
              </a:rPr>
              <a:t>Stephen Jenkinson</a:t>
            </a:r>
          </a:p>
        </p:txBody>
      </p:sp>
    </p:spTree>
    <p:extLst>
      <p:ext uri="{BB962C8B-B14F-4D97-AF65-F5344CB8AC3E}">
        <p14:creationId xmlns:p14="http://schemas.microsoft.com/office/powerpoint/2010/main" val="4054460164"/>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2"/>
          <a:srcRect t="5734" b="9997"/>
          <a:stretch/>
        </p:blipFill>
        <p:spPr>
          <a:xfrm>
            <a:off x="0" y="0"/>
            <a:ext cx="12192000" cy="7152290"/>
          </a:xfrm>
          <a:prstGeom prst="rect">
            <a:avLst/>
          </a:prstGeom>
          <a:noFill/>
        </p:spPr>
      </p:pic>
      <p:sp>
        <p:nvSpPr>
          <p:cNvPr id="3" name="TextBox 2">
            <a:extLst>
              <a:ext uri="{FF2B5EF4-FFF2-40B4-BE49-F238E27FC236}">
                <a16:creationId xmlns:a16="http://schemas.microsoft.com/office/drawing/2014/main" id="{FCDE01AA-D25D-039E-7421-4F09248827F3}"/>
              </a:ext>
            </a:extLst>
          </p:cNvPr>
          <p:cNvSpPr txBox="1"/>
          <p:nvPr/>
        </p:nvSpPr>
        <p:spPr>
          <a:xfrm>
            <a:off x="8169442" y="1804737"/>
            <a:ext cx="184731" cy="369332"/>
          </a:xfrm>
          <a:prstGeom prst="rect">
            <a:avLst/>
          </a:prstGeom>
          <a:noFill/>
        </p:spPr>
        <p:txBody>
          <a:bodyPr wrap="none" rtlCol="0">
            <a:spAutoFit/>
          </a:bodyPr>
          <a:lstStyle/>
          <a:p>
            <a:endParaRPr lang="en-US" dirty="0"/>
          </a:p>
        </p:txBody>
      </p:sp>
      <p:sp>
        <p:nvSpPr>
          <p:cNvPr id="5" name="Cloud 4">
            <a:extLst>
              <a:ext uri="{FF2B5EF4-FFF2-40B4-BE49-F238E27FC236}">
                <a16:creationId xmlns:a16="http://schemas.microsoft.com/office/drawing/2014/main" id="{3C2183F9-B10B-4691-0440-6B49530DA01C}"/>
              </a:ext>
            </a:extLst>
          </p:cNvPr>
          <p:cNvSpPr/>
          <p:nvPr/>
        </p:nvSpPr>
        <p:spPr>
          <a:xfrm>
            <a:off x="346841" y="339278"/>
            <a:ext cx="4645574" cy="3236867"/>
          </a:xfrm>
          <a:prstGeom prst="cloud">
            <a:avLst/>
          </a:prstGeom>
          <a:solidFill>
            <a:schemeClr val="bg2">
              <a:lumMod val="5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up of a person&#10;&#10;Description automatically generated">
            <a:extLst>
              <a:ext uri="{FF2B5EF4-FFF2-40B4-BE49-F238E27FC236}">
                <a16:creationId xmlns:a16="http://schemas.microsoft.com/office/drawing/2014/main" id="{DF2087B8-F08E-B646-86DA-D80F55C23A6C}"/>
              </a:ext>
            </a:extLst>
          </p:cNvPr>
          <p:cNvPicPr>
            <a:picLocks noChangeAspect="1"/>
          </p:cNvPicPr>
          <p:nvPr/>
        </p:nvPicPr>
        <p:blipFill>
          <a:blip r:embed="rId3"/>
          <a:stretch>
            <a:fillRect/>
          </a:stretch>
        </p:blipFill>
        <p:spPr>
          <a:xfrm>
            <a:off x="1270398" y="921270"/>
            <a:ext cx="2555367" cy="176693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Cloud 9">
            <a:extLst>
              <a:ext uri="{FF2B5EF4-FFF2-40B4-BE49-F238E27FC236}">
                <a16:creationId xmlns:a16="http://schemas.microsoft.com/office/drawing/2014/main" id="{C134E8FB-C4F5-D518-4309-0AEB56A111A0}"/>
              </a:ext>
            </a:extLst>
          </p:cNvPr>
          <p:cNvSpPr/>
          <p:nvPr/>
        </p:nvSpPr>
        <p:spPr>
          <a:xfrm>
            <a:off x="3657600" y="1804737"/>
            <a:ext cx="7977352" cy="4866960"/>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2">
                  <a:lumMod val="25000"/>
                </a:schemeClr>
              </a:solidFill>
            </a:endParaRPr>
          </a:p>
          <a:p>
            <a:pPr algn="ctr"/>
            <a:r>
              <a:rPr lang="en-US" b="1" dirty="0">
                <a:solidFill>
                  <a:schemeClr val="bg2">
                    <a:lumMod val="25000"/>
                  </a:schemeClr>
                </a:solidFill>
              </a:rPr>
              <a:t>Death seems to be a process of transformation.</a:t>
            </a:r>
          </a:p>
          <a:p>
            <a:pPr algn="ctr"/>
            <a:endParaRPr lang="en-US" b="1" dirty="0">
              <a:solidFill>
                <a:schemeClr val="bg2">
                  <a:lumMod val="25000"/>
                </a:schemeClr>
              </a:solidFill>
            </a:endParaRPr>
          </a:p>
          <a:p>
            <a:pPr algn="ctr"/>
            <a:r>
              <a:rPr lang="en-US" b="1" dirty="0">
                <a:solidFill>
                  <a:schemeClr val="bg2">
                    <a:lumMod val="25000"/>
                  </a:schemeClr>
                </a:solidFill>
              </a:rPr>
              <a:t>For that reason, it’s not really death, but life reaching out to a fullness that we can’t imagine from this side of the dying process.</a:t>
            </a:r>
          </a:p>
          <a:p>
            <a:pPr algn="ctr"/>
            <a:endParaRPr lang="en-US" b="1" dirty="0">
              <a:solidFill>
                <a:schemeClr val="bg2">
                  <a:lumMod val="25000"/>
                </a:schemeClr>
              </a:solidFill>
            </a:endParaRPr>
          </a:p>
          <a:p>
            <a:pPr algn="ctr"/>
            <a:r>
              <a:rPr lang="en-US" b="1" dirty="0">
                <a:solidFill>
                  <a:schemeClr val="bg2">
                    <a:lumMod val="25000"/>
                  </a:schemeClr>
                </a:solidFill>
              </a:rPr>
              <a:t>So, death is not the end of anything but the final completion of this process of becoming fully alive and manifesting the triumph of the grace of God in us</a:t>
            </a:r>
          </a:p>
          <a:p>
            <a:pPr algn="ctr"/>
            <a:endParaRPr lang="en-US" b="1" dirty="0">
              <a:solidFill>
                <a:schemeClr val="bg2">
                  <a:lumMod val="25000"/>
                </a:schemeClr>
              </a:solidFill>
            </a:endParaRPr>
          </a:p>
          <a:p>
            <a:pPr algn="ctr"/>
            <a:r>
              <a:rPr lang="en-US" b="1" dirty="0">
                <a:solidFill>
                  <a:schemeClr val="bg2">
                    <a:lumMod val="25000"/>
                  </a:schemeClr>
                </a:solidFill>
              </a:rPr>
              <a:t>Thomas Keating</a:t>
            </a:r>
          </a:p>
          <a:p>
            <a:pPr algn="ctr"/>
            <a:endParaRPr lang="en-US" b="1" dirty="0">
              <a:solidFill>
                <a:schemeClr val="bg2">
                  <a:lumMod val="25000"/>
                </a:schemeClr>
              </a:solidFill>
            </a:endParaRPr>
          </a:p>
        </p:txBody>
      </p:sp>
    </p:spTree>
    <p:extLst>
      <p:ext uri="{BB962C8B-B14F-4D97-AF65-F5344CB8AC3E}">
        <p14:creationId xmlns:p14="http://schemas.microsoft.com/office/powerpoint/2010/main" val="2213540938"/>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w Angle View Of Clouds In Sky">
            <a:extLst>
              <a:ext uri="{FF2B5EF4-FFF2-40B4-BE49-F238E27FC236}">
                <a16:creationId xmlns:a16="http://schemas.microsoft.com/office/drawing/2014/main" id="{99E15938-4AF1-8375-A8A5-032C21FF3B48}"/>
              </a:ext>
            </a:extLst>
          </p:cNvPr>
          <p:cNvPicPr>
            <a:picLocks noChangeAspect="1"/>
          </p:cNvPicPr>
          <p:nvPr/>
        </p:nvPicPr>
        <p:blipFill rotWithShape="1">
          <a:blip r:embed="rId2"/>
          <a:srcRect t="5734" b="9997"/>
          <a:stretch/>
        </p:blipFill>
        <p:spPr>
          <a:xfrm>
            <a:off x="-1" y="-147145"/>
            <a:ext cx="12192000" cy="7152290"/>
          </a:xfrm>
          <a:prstGeom prst="rect">
            <a:avLst/>
          </a:prstGeom>
          <a:noFill/>
        </p:spPr>
      </p:pic>
      <p:sp>
        <p:nvSpPr>
          <p:cNvPr id="3" name="TextBox 2">
            <a:extLst>
              <a:ext uri="{FF2B5EF4-FFF2-40B4-BE49-F238E27FC236}">
                <a16:creationId xmlns:a16="http://schemas.microsoft.com/office/drawing/2014/main" id="{FCDE01AA-D25D-039E-7421-4F09248827F3}"/>
              </a:ext>
            </a:extLst>
          </p:cNvPr>
          <p:cNvSpPr txBox="1"/>
          <p:nvPr/>
        </p:nvSpPr>
        <p:spPr>
          <a:xfrm>
            <a:off x="8169442" y="1804737"/>
            <a:ext cx="184731" cy="369332"/>
          </a:xfrm>
          <a:prstGeom prst="rect">
            <a:avLst/>
          </a:prstGeom>
          <a:noFill/>
        </p:spPr>
        <p:txBody>
          <a:bodyPr wrap="none" rtlCol="0">
            <a:spAutoFit/>
          </a:bodyPr>
          <a:lstStyle/>
          <a:p>
            <a:endParaRPr lang="en-US" dirty="0"/>
          </a:p>
        </p:txBody>
      </p:sp>
      <p:pic>
        <p:nvPicPr>
          <p:cNvPr id="4" name="Picture 3" descr="A group of men posing for a picture&#10;&#10;Description automatically generated">
            <a:extLst>
              <a:ext uri="{FF2B5EF4-FFF2-40B4-BE49-F238E27FC236}">
                <a16:creationId xmlns:a16="http://schemas.microsoft.com/office/drawing/2014/main" id="{1BF2D41F-8806-C7C4-D191-E8D6EDB92477}"/>
              </a:ext>
            </a:extLst>
          </p:cNvPr>
          <p:cNvPicPr>
            <a:picLocks noChangeAspect="1"/>
          </p:cNvPicPr>
          <p:nvPr/>
        </p:nvPicPr>
        <p:blipFill>
          <a:blip r:embed="rId3"/>
          <a:stretch>
            <a:fillRect/>
          </a:stretch>
        </p:blipFill>
        <p:spPr>
          <a:xfrm>
            <a:off x="0" y="0"/>
            <a:ext cx="4572000" cy="3454400"/>
          </a:xfrm>
          <a:prstGeom prst="rect">
            <a:avLst/>
          </a:prstGeom>
        </p:spPr>
      </p:pic>
      <p:sp>
        <p:nvSpPr>
          <p:cNvPr id="5" name="Cloud 4">
            <a:extLst>
              <a:ext uri="{FF2B5EF4-FFF2-40B4-BE49-F238E27FC236}">
                <a16:creationId xmlns:a16="http://schemas.microsoft.com/office/drawing/2014/main" id="{D17045F4-B9E0-AF49-0AA2-75A2914EF9D5}"/>
              </a:ext>
            </a:extLst>
          </p:cNvPr>
          <p:cNvSpPr/>
          <p:nvPr/>
        </p:nvSpPr>
        <p:spPr>
          <a:xfrm>
            <a:off x="4729655" y="178677"/>
            <a:ext cx="7462344" cy="5780690"/>
          </a:xfrm>
          <a:prstGeom prst="cloud">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rgbClr val="000000"/>
                </a:solidFill>
                <a:effectLst/>
                <a:latin typeface="Verdana" panose="020B0604030504040204" pitchFamily="34" charset="0"/>
              </a:rPr>
              <a:t>Change, like the wind, like the water, like skin</a:t>
            </a:r>
            <a:br>
              <a:rPr lang="en-US" sz="1400" dirty="0"/>
            </a:br>
            <a:r>
              <a:rPr lang="en-US" sz="1400" b="0" i="0" dirty="0">
                <a:solidFill>
                  <a:srgbClr val="000000"/>
                </a:solidFill>
                <a:effectLst/>
                <a:latin typeface="Verdana" panose="020B0604030504040204" pitchFamily="34" charset="0"/>
              </a:rPr>
              <a:t>Change, like the sky, like the leaves, like a butterfly</a:t>
            </a:r>
            <a:br>
              <a:rPr lang="en-US" sz="1400" dirty="0"/>
            </a:br>
            <a:br>
              <a:rPr lang="en-US" sz="1400" dirty="0"/>
            </a:br>
            <a:r>
              <a:rPr lang="en-US" sz="1400" b="0" i="0" dirty="0">
                <a:solidFill>
                  <a:srgbClr val="000000"/>
                </a:solidFill>
                <a:effectLst/>
                <a:latin typeface="Verdana" panose="020B0604030504040204" pitchFamily="34" charset="0"/>
              </a:rPr>
              <a:t>Would you live forever and never die</a:t>
            </a:r>
            <a:br>
              <a:rPr lang="en-US" sz="1400" dirty="0"/>
            </a:br>
            <a:r>
              <a:rPr lang="en-US" sz="1400" b="0" i="0" dirty="0">
                <a:solidFill>
                  <a:srgbClr val="000000"/>
                </a:solidFill>
                <a:effectLst/>
                <a:latin typeface="Verdana" panose="020B0604030504040204" pitchFamily="34" charset="0"/>
              </a:rPr>
              <a:t>While everything around passes?</a:t>
            </a:r>
            <a:br>
              <a:rPr lang="en-US" sz="1400" dirty="0"/>
            </a:br>
            <a:r>
              <a:rPr lang="en-US" sz="1400" b="0" i="0" dirty="0">
                <a:solidFill>
                  <a:srgbClr val="000000"/>
                </a:solidFill>
                <a:effectLst/>
                <a:latin typeface="Verdana" panose="020B0604030504040204" pitchFamily="34" charset="0"/>
              </a:rPr>
              <a:t>Would you smile forever and never cry</a:t>
            </a:r>
            <a:br>
              <a:rPr lang="en-US" sz="1400" dirty="0"/>
            </a:br>
            <a:r>
              <a:rPr lang="en-US" sz="1400" b="0" i="0" dirty="0">
                <a:solidFill>
                  <a:srgbClr val="000000"/>
                </a:solidFill>
                <a:effectLst/>
                <a:latin typeface="Verdana" panose="020B0604030504040204" pitchFamily="34" charset="0"/>
              </a:rPr>
              <a:t>While everything you know passes?</a:t>
            </a:r>
            <a:br>
              <a:rPr lang="en-US" sz="1400" dirty="0"/>
            </a:br>
            <a:br>
              <a:rPr lang="en-US" sz="1400" dirty="0"/>
            </a:br>
            <a:r>
              <a:rPr lang="en-US" sz="1400" b="0" i="0" dirty="0">
                <a:solidFill>
                  <a:srgbClr val="000000"/>
                </a:solidFill>
                <a:effectLst/>
                <a:latin typeface="Verdana" panose="020B0604030504040204" pitchFamily="34" charset="0"/>
              </a:rPr>
              <a:t>Death, like a door to a place we've never been before</a:t>
            </a:r>
            <a:br>
              <a:rPr lang="en-US" sz="1400" dirty="0"/>
            </a:br>
            <a:r>
              <a:rPr lang="en-US" sz="1400" b="0" i="0" dirty="0">
                <a:solidFill>
                  <a:srgbClr val="000000"/>
                </a:solidFill>
                <a:effectLst/>
                <a:latin typeface="Verdana" panose="020B0604030504040204" pitchFamily="34" charset="0"/>
              </a:rPr>
              <a:t>Death, like space, the deep sea, a suitcase</a:t>
            </a:r>
            <a:br>
              <a:rPr lang="en-US" sz="1400" dirty="0"/>
            </a:br>
            <a:br>
              <a:rPr lang="en-US" sz="1400" dirty="0"/>
            </a:br>
            <a:r>
              <a:rPr lang="en-US" sz="1400" b="0" i="0" dirty="0">
                <a:solidFill>
                  <a:srgbClr val="000000"/>
                </a:solidFill>
                <a:effectLst/>
                <a:latin typeface="Verdana" panose="020B0604030504040204" pitchFamily="34" charset="0"/>
              </a:rPr>
              <a:t>Would you stare forever at the sun</a:t>
            </a:r>
            <a:br>
              <a:rPr lang="en-US" sz="1400" dirty="0"/>
            </a:br>
            <a:r>
              <a:rPr lang="en-US" sz="1400" b="0" i="0" dirty="0">
                <a:solidFill>
                  <a:srgbClr val="000000"/>
                </a:solidFill>
                <a:effectLst/>
                <a:latin typeface="Verdana" panose="020B0604030504040204" pitchFamily="34" charset="0"/>
              </a:rPr>
              <a:t>Never watch the moon rising?</a:t>
            </a:r>
            <a:br>
              <a:rPr lang="en-US" sz="1400" dirty="0"/>
            </a:br>
            <a:r>
              <a:rPr lang="en-US" sz="1400" b="0" i="0" dirty="0">
                <a:solidFill>
                  <a:srgbClr val="000000"/>
                </a:solidFill>
                <a:effectLst/>
                <a:latin typeface="Verdana" panose="020B0604030504040204" pitchFamily="34" charset="0"/>
              </a:rPr>
              <a:t>Would you walk forever in the light</a:t>
            </a:r>
            <a:br>
              <a:rPr lang="en-US" sz="1400" dirty="0"/>
            </a:br>
            <a:r>
              <a:rPr lang="en-US" sz="1400" b="0" i="0" dirty="0">
                <a:solidFill>
                  <a:srgbClr val="000000"/>
                </a:solidFill>
                <a:effectLst/>
                <a:latin typeface="Verdana" panose="020B0604030504040204" pitchFamily="34" charset="0"/>
              </a:rPr>
              <a:t>To never learn the secret of the quiet night?</a:t>
            </a:r>
          </a:p>
          <a:p>
            <a:pPr algn="ctr"/>
            <a:endParaRPr lang="en-US" sz="1400" dirty="0">
              <a:solidFill>
                <a:srgbClr val="000000"/>
              </a:solidFill>
              <a:latin typeface="Verdana" panose="020B0604030504040204" pitchFamily="34" charset="0"/>
            </a:endParaRPr>
          </a:p>
          <a:p>
            <a:pPr algn="ctr"/>
            <a:r>
              <a:rPr lang="en-US" sz="1400" dirty="0">
                <a:solidFill>
                  <a:srgbClr val="000000"/>
                </a:solidFill>
                <a:latin typeface="Verdana" panose="020B0604030504040204" pitchFamily="34" charset="0"/>
              </a:rPr>
              <a:t>                                          Adrianne </a:t>
            </a:r>
            <a:r>
              <a:rPr lang="en-US" sz="1400" dirty="0" err="1">
                <a:solidFill>
                  <a:srgbClr val="000000"/>
                </a:solidFill>
                <a:latin typeface="Verdana" panose="020B0604030504040204" pitchFamily="34" charset="0"/>
              </a:rPr>
              <a:t>Lenker</a:t>
            </a:r>
            <a:r>
              <a:rPr lang="en-US" sz="1400" dirty="0">
                <a:solidFill>
                  <a:srgbClr val="000000"/>
                </a:solidFill>
                <a:latin typeface="Verdana" panose="020B0604030504040204" pitchFamily="34" charset="0"/>
              </a:rPr>
              <a:t>      </a:t>
            </a:r>
            <a:br>
              <a:rPr lang="en-US" sz="1400" dirty="0"/>
            </a:br>
            <a:endParaRPr lang="en-US" sz="1400" dirty="0">
              <a:solidFill>
                <a:schemeClr val="bg2">
                  <a:lumMod val="75000"/>
                </a:schemeClr>
              </a:solidFill>
            </a:endParaRPr>
          </a:p>
        </p:txBody>
      </p:sp>
      <p:sp>
        <p:nvSpPr>
          <p:cNvPr id="2" name="TextBox 1">
            <a:extLst>
              <a:ext uri="{FF2B5EF4-FFF2-40B4-BE49-F238E27FC236}">
                <a16:creationId xmlns:a16="http://schemas.microsoft.com/office/drawing/2014/main" id="{CA485027-A8E6-67F6-C0FA-DDC62166752C}"/>
              </a:ext>
            </a:extLst>
          </p:cNvPr>
          <p:cNvSpPr txBox="1"/>
          <p:nvPr/>
        </p:nvSpPr>
        <p:spPr>
          <a:xfrm>
            <a:off x="126124" y="3576145"/>
            <a:ext cx="4571999" cy="646331"/>
          </a:xfrm>
          <a:prstGeom prst="rect">
            <a:avLst/>
          </a:prstGeom>
          <a:solidFill>
            <a:schemeClr val="bg2">
              <a:lumMod val="90000"/>
            </a:schemeClr>
          </a:solidFill>
        </p:spPr>
        <p:txBody>
          <a:bodyPr wrap="square" rtlCol="0">
            <a:spAutoFit/>
          </a:bodyPr>
          <a:lstStyle/>
          <a:p>
            <a:pPr algn="ctr"/>
            <a:r>
              <a:rPr lang="en-US" b="1" dirty="0">
                <a:solidFill>
                  <a:schemeClr val="tx2">
                    <a:lumMod val="90000"/>
                    <a:lumOff val="10000"/>
                  </a:schemeClr>
                </a:solidFill>
              </a:rPr>
              <a:t>BIG THIEF</a:t>
            </a:r>
          </a:p>
          <a:p>
            <a:pPr algn="ctr"/>
            <a:r>
              <a:rPr lang="en-US" b="1" i="1" dirty="0">
                <a:solidFill>
                  <a:schemeClr val="tx2">
                    <a:lumMod val="90000"/>
                    <a:lumOff val="10000"/>
                  </a:schemeClr>
                </a:solidFill>
              </a:rPr>
              <a:t>Dragon Warm Mountain I Believe in You</a:t>
            </a:r>
          </a:p>
        </p:txBody>
      </p:sp>
      <p:pic>
        <p:nvPicPr>
          <p:cNvPr id="7" name="Picture 6" descr="A record album cover with a picture of animals&#10;&#10;Description automatically generated">
            <a:extLst>
              <a:ext uri="{FF2B5EF4-FFF2-40B4-BE49-F238E27FC236}">
                <a16:creationId xmlns:a16="http://schemas.microsoft.com/office/drawing/2014/main" id="{B7FA2572-12B3-3D0B-DEA4-3DB16C516123}"/>
              </a:ext>
            </a:extLst>
          </p:cNvPr>
          <p:cNvPicPr>
            <a:picLocks noChangeAspect="1"/>
          </p:cNvPicPr>
          <p:nvPr/>
        </p:nvPicPr>
        <p:blipFill>
          <a:blip r:embed="rId4"/>
          <a:stretch>
            <a:fillRect/>
          </a:stretch>
        </p:blipFill>
        <p:spPr>
          <a:xfrm>
            <a:off x="1361732" y="4344221"/>
            <a:ext cx="2190766" cy="2190766"/>
          </a:xfrm>
          <a:prstGeom prst="rect">
            <a:avLst/>
          </a:prstGeom>
        </p:spPr>
      </p:pic>
    </p:spTree>
    <p:extLst>
      <p:ext uri="{BB962C8B-B14F-4D97-AF65-F5344CB8AC3E}">
        <p14:creationId xmlns:p14="http://schemas.microsoft.com/office/powerpoint/2010/main" val="1295977047"/>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93349C1-ECAD-EC48-911E-6E0DFC8C2786}"/>
              </a:ext>
            </a:extLst>
          </p:cNvPr>
          <p:cNvPicPr>
            <a:picLocks noChangeAspect="1"/>
          </p:cNvPicPr>
          <p:nvPr/>
        </p:nvPicPr>
        <p:blipFill>
          <a:blip r:embed="rId3"/>
          <a:stretch>
            <a:fillRect/>
          </a:stretch>
        </p:blipFill>
        <p:spPr>
          <a:xfrm>
            <a:off x="2196041" y="0"/>
            <a:ext cx="2463800" cy="2644790"/>
          </a:xfrm>
          <a:prstGeom prst="rect">
            <a:avLst/>
          </a:prstGeom>
        </p:spPr>
      </p:pic>
      <p:pic>
        <p:nvPicPr>
          <p:cNvPr id="5" name="Picture 4" descr="A colorful triangle shaped puzzle&#10;&#10;Description automatically generated with medium confidence">
            <a:extLst>
              <a:ext uri="{FF2B5EF4-FFF2-40B4-BE49-F238E27FC236}">
                <a16:creationId xmlns:a16="http://schemas.microsoft.com/office/drawing/2014/main" id="{0FE5E802-5CFD-D0F9-C332-C57455018587}"/>
              </a:ext>
            </a:extLst>
          </p:cNvPr>
          <p:cNvPicPr>
            <a:picLocks noChangeAspect="1"/>
          </p:cNvPicPr>
          <p:nvPr/>
        </p:nvPicPr>
        <p:blipFill>
          <a:blip r:embed="rId4"/>
          <a:stretch>
            <a:fillRect/>
          </a:stretch>
        </p:blipFill>
        <p:spPr>
          <a:xfrm>
            <a:off x="4659841" y="0"/>
            <a:ext cx="2994992" cy="2626963"/>
          </a:xfrm>
          <a:prstGeom prst="rect">
            <a:avLst/>
          </a:prstGeom>
        </p:spPr>
      </p:pic>
      <p:pic>
        <p:nvPicPr>
          <p:cNvPr id="7" name="Picture 6" descr="A blue triangle with a purple triangle and white text&#10;&#10;Description automatically generated">
            <a:extLst>
              <a:ext uri="{FF2B5EF4-FFF2-40B4-BE49-F238E27FC236}">
                <a16:creationId xmlns:a16="http://schemas.microsoft.com/office/drawing/2014/main" id="{3FC2C951-4CE7-AD93-CB38-342488C06EFB}"/>
              </a:ext>
            </a:extLst>
          </p:cNvPr>
          <p:cNvPicPr>
            <a:picLocks noChangeAspect="1"/>
          </p:cNvPicPr>
          <p:nvPr/>
        </p:nvPicPr>
        <p:blipFill>
          <a:blip r:embed="rId5"/>
          <a:stretch>
            <a:fillRect/>
          </a:stretch>
        </p:blipFill>
        <p:spPr>
          <a:xfrm>
            <a:off x="0" y="0"/>
            <a:ext cx="2196041" cy="2626962"/>
          </a:xfrm>
          <a:prstGeom prst="rect">
            <a:avLst/>
          </a:prstGeom>
          <a:solidFill>
            <a:schemeClr val="tx1">
              <a:lumMod val="85000"/>
              <a:lumOff val="15000"/>
            </a:schemeClr>
          </a:solidFill>
        </p:spPr>
      </p:pic>
      <p:pic>
        <p:nvPicPr>
          <p:cNvPr id="9" name="Picture 8" descr="A colorful hexagon in space&#10;&#10;Description automatically generated">
            <a:extLst>
              <a:ext uri="{FF2B5EF4-FFF2-40B4-BE49-F238E27FC236}">
                <a16:creationId xmlns:a16="http://schemas.microsoft.com/office/drawing/2014/main" id="{3C8F8D60-6B29-9797-5150-F56AADBCF24B}"/>
              </a:ext>
            </a:extLst>
          </p:cNvPr>
          <p:cNvPicPr>
            <a:picLocks noChangeAspect="1"/>
          </p:cNvPicPr>
          <p:nvPr/>
        </p:nvPicPr>
        <p:blipFill>
          <a:blip r:embed="rId6"/>
          <a:stretch>
            <a:fillRect/>
          </a:stretch>
        </p:blipFill>
        <p:spPr>
          <a:xfrm>
            <a:off x="0" y="2600617"/>
            <a:ext cx="7681084" cy="4267269"/>
          </a:xfrm>
          <a:prstGeom prst="rect">
            <a:avLst/>
          </a:prstGeom>
        </p:spPr>
      </p:pic>
      <p:pic>
        <p:nvPicPr>
          <p:cNvPr id="11" name="Picture 10" descr="A diagram of the different types of life&#10;&#10;Description automatically generated">
            <a:extLst>
              <a:ext uri="{FF2B5EF4-FFF2-40B4-BE49-F238E27FC236}">
                <a16:creationId xmlns:a16="http://schemas.microsoft.com/office/drawing/2014/main" id="{1F26F931-7C79-11F4-4492-7B18647EF1FB}"/>
              </a:ext>
            </a:extLst>
          </p:cNvPr>
          <p:cNvPicPr>
            <a:picLocks noChangeAspect="1"/>
          </p:cNvPicPr>
          <p:nvPr/>
        </p:nvPicPr>
        <p:blipFill>
          <a:blip r:embed="rId7"/>
          <a:stretch>
            <a:fillRect/>
          </a:stretch>
        </p:blipFill>
        <p:spPr>
          <a:xfrm>
            <a:off x="7654833" y="0"/>
            <a:ext cx="4538014" cy="6857999"/>
          </a:xfrm>
          <a:prstGeom prst="rect">
            <a:avLst/>
          </a:prstGeom>
        </p:spPr>
      </p:pic>
    </p:spTree>
    <p:extLst>
      <p:ext uri="{BB962C8B-B14F-4D97-AF65-F5344CB8AC3E}">
        <p14:creationId xmlns:p14="http://schemas.microsoft.com/office/powerpoint/2010/main" val="3765906267"/>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theme/theme1.xml><?xml version="1.0" encoding="utf-8"?>
<a:theme xmlns:a="http://schemas.openxmlformats.org/drawingml/2006/main" name="CitationVTI">
  <a:themeElements>
    <a:clrScheme name="Citation">
      <a:dk1>
        <a:sysClr val="windowText" lastClr="000000"/>
      </a:dk1>
      <a:lt1>
        <a:sysClr val="window" lastClr="FFFFFF"/>
      </a:lt1>
      <a:dk2>
        <a:srgbClr val="01375D"/>
      </a:dk2>
      <a:lt2>
        <a:srgbClr val="F3F2EF"/>
      </a:lt2>
      <a:accent1>
        <a:srgbClr val="29A3D2"/>
      </a:accent1>
      <a:accent2>
        <a:srgbClr val="0669AC"/>
      </a:accent2>
      <a:accent3>
        <a:srgbClr val="FD891C"/>
      </a:accent3>
      <a:accent4>
        <a:srgbClr val="FD6927"/>
      </a:accent4>
      <a:accent5>
        <a:srgbClr val="F95131"/>
      </a:accent5>
      <a:accent6>
        <a:srgbClr val="CE5FAE"/>
      </a:accent6>
      <a:hlink>
        <a:srgbClr val="0F8EC1"/>
      </a:hlink>
      <a:folHlink>
        <a:srgbClr val="DC6400"/>
      </a:folHlink>
    </a:clrScheme>
    <a:fontScheme name="Grandview">
      <a:majorFont>
        <a:latin typeface="Grandview"/>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TotalTime>
  <Words>1361</Words>
  <Application>Microsoft Macintosh PowerPoint</Application>
  <PresentationFormat>Widescreen</PresentationFormat>
  <Paragraphs>107</Paragraphs>
  <Slides>20</Slides>
  <Notes>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Nova</vt:lpstr>
      <vt:lpstr>Arial Rounded MT Bold</vt:lpstr>
      <vt:lpstr>Calibri</vt:lpstr>
      <vt:lpstr>Grandview</vt:lpstr>
      <vt:lpstr>Grandview Display</vt:lpstr>
      <vt:lpstr>Nyala</vt:lpstr>
      <vt:lpstr>Verdana</vt:lpstr>
      <vt:lpstr>CitationVTI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Remembering our death</dc:title>
  <dc:creator>Stephen Utts</dc:creator>
  <cp:lastModifiedBy>Stephen Utts</cp:lastModifiedBy>
  <cp:revision>2</cp:revision>
  <dcterms:created xsi:type="dcterms:W3CDTF">2023-09-19T16:38:19Z</dcterms:created>
  <dcterms:modified xsi:type="dcterms:W3CDTF">2023-10-27T01:58:05Z</dcterms:modified>
</cp:coreProperties>
</file>