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4"/>
  </p:notesMasterIdLst>
  <p:sldIdLst>
    <p:sldId id="256" r:id="rId2"/>
    <p:sldId id="257" r:id="rId3"/>
    <p:sldId id="258" r:id="rId4"/>
    <p:sldId id="271" r:id="rId5"/>
    <p:sldId id="261" r:id="rId6"/>
    <p:sldId id="262" r:id="rId7"/>
    <p:sldId id="272" r:id="rId8"/>
    <p:sldId id="264"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5366" autoAdjust="0"/>
  </p:normalViewPr>
  <p:slideViewPr>
    <p:cSldViewPr snapToGrid="0">
      <p:cViewPr varScale="1">
        <p:scale>
          <a:sx n="82" d="100"/>
          <a:sy n="82" d="100"/>
        </p:scale>
        <p:origin x="86" y="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A781EC-EE9F-4781-909E-B267FE41F56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BC61670E-790D-4D4D-B9B2-843A522553FE}">
      <dgm:prSet phldrT="[Text]"/>
      <dgm:spPr/>
      <dgm:t>
        <a:bodyPr/>
        <a:lstStyle/>
        <a:p>
          <a:r>
            <a:rPr lang="en-US" dirty="0" smtClean="0">
              <a:solidFill>
                <a:schemeClr val="bg2">
                  <a:lumMod val="60000"/>
                  <a:lumOff val="40000"/>
                </a:schemeClr>
              </a:solidFill>
            </a:rPr>
            <a:t>Work for the sake of the Work</a:t>
          </a:r>
          <a:endParaRPr lang="en-US" dirty="0">
            <a:solidFill>
              <a:schemeClr val="bg2">
                <a:lumMod val="60000"/>
                <a:lumOff val="40000"/>
              </a:schemeClr>
            </a:solidFill>
          </a:endParaRPr>
        </a:p>
      </dgm:t>
    </dgm:pt>
    <dgm:pt modelId="{1F8FE035-9526-4DC3-A336-E80314408AD5}" type="parTrans" cxnId="{B1684799-E7C9-48C9-BC26-586FBA839747}">
      <dgm:prSet/>
      <dgm:spPr/>
      <dgm:t>
        <a:bodyPr/>
        <a:lstStyle/>
        <a:p>
          <a:endParaRPr lang="en-US"/>
        </a:p>
      </dgm:t>
    </dgm:pt>
    <dgm:pt modelId="{28C29FCC-02A9-4545-A34C-293E11E6CC1B}" type="sibTrans" cxnId="{B1684799-E7C9-48C9-BC26-586FBA839747}">
      <dgm:prSet/>
      <dgm:spPr/>
      <dgm:t>
        <a:bodyPr/>
        <a:lstStyle/>
        <a:p>
          <a:endParaRPr lang="en-US"/>
        </a:p>
      </dgm:t>
    </dgm:pt>
    <dgm:pt modelId="{0EFF1293-166B-49F6-A6A3-9C0A6E0FC259}">
      <dgm:prSet phldrT="[Text]"/>
      <dgm:spPr>
        <a:solidFill>
          <a:schemeClr val="tx2"/>
        </a:solidFill>
      </dgm:spPr>
      <dgm:t>
        <a:bodyPr/>
        <a:lstStyle/>
        <a:p>
          <a:r>
            <a:rPr lang="en-US" dirty="0" smtClean="0">
              <a:solidFill>
                <a:schemeClr val="tx2">
                  <a:lumMod val="50000"/>
                </a:schemeClr>
              </a:solidFill>
            </a:rPr>
            <a:t>Work for the sake of the organization or school</a:t>
          </a:r>
          <a:endParaRPr lang="en-US" dirty="0">
            <a:solidFill>
              <a:schemeClr val="tx2">
                <a:lumMod val="50000"/>
              </a:schemeClr>
            </a:solidFill>
          </a:endParaRPr>
        </a:p>
      </dgm:t>
    </dgm:pt>
    <dgm:pt modelId="{CC122A48-3025-4CA0-8092-4A44A608C3FC}" type="parTrans" cxnId="{79A404F8-DCA6-4E3F-B749-AA462C8EE1D8}">
      <dgm:prSet/>
      <dgm:spPr/>
      <dgm:t>
        <a:bodyPr/>
        <a:lstStyle/>
        <a:p>
          <a:endParaRPr lang="en-US"/>
        </a:p>
      </dgm:t>
    </dgm:pt>
    <dgm:pt modelId="{A8CC10A3-C9B7-4033-9A36-92372C285EDF}" type="sibTrans" cxnId="{79A404F8-DCA6-4E3F-B749-AA462C8EE1D8}">
      <dgm:prSet/>
      <dgm:spPr/>
      <dgm:t>
        <a:bodyPr/>
        <a:lstStyle/>
        <a:p>
          <a:endParaRPr lang="en-US"/>
        </a:p>
      </dgm:t>
    </dgm:pt>
    <dgm:pt modelId="{84780F02-559F-424B-A578-50167D8DB63C}">
      <dgm:prSet phldrT="[Text]"/>
      <dgm:spPr>
        <a:solidFill>
          <a:schemeClr val="accent5">
            <a:lumMod val="20000"/>
            <a:lumOff val="80000"/>
          </a:schemeClr>
        </a:solidFill>
      </dgm:spPr>
      <dgm:t>
        <a:bodyPr/>
        <a:lstStyle/>
        <a:p>
          <a:r>
            <a:rPr lang="en-US" dirty="0" smtClean="0">
              <a:solidFill>
                <a:schemeClr val="accent5">
                  <a:lumMod val="75000"/>
                </a:schemeClr>
              </a:solidFill>
            </a:rPr>
            <a:t>Conscious labors and intentional suffering – duty/service</a:t>
          </a:r>
          <a:endParaRPr lang="en-US" dirty="0">
            <a:solidFill>
              <a:schemeClr val="accent5">
                <a:lumMod val="75000"/>
              </a:schemeClr>
            </a:solidFill>
          </a:endParaRPr>
        </a:p>
      </dgm:t>
    </dgm:pt>
    <dgm:pt modelId="{E565E943-5D3B-48C4-B518-B46CA288E9C8}" type="parTrans" cxnId="{03ABE02B-F131-4AB6-AE8D-23AEBFEDC113}">
      <dgm:prSet/>
      <dgm:spPr/>
      <dgm:t>
        <a:bodyPr/>
        <a:lstStyle/>
        <a:p>
          <a:endParaRPr lang="en-US"/>
        </a:p>
      </dgm:t>
    </dgm:pt>
    <dgm:pt modelId="{82C1277A-A237-408B-8F6E-1CCBC01D3C7D}" type="sibTrans" cxnId="{03ABE02B-F131-4AB6-AE8D-23AEBFEDC113}">
      <dgm:prSet/>
      <dgm:spPr/>
      <dgm:t>
        <a:bodyPr/>
        <a:lstStyle/>
        <a:p>
          <a:endParaRPr lang="en-US"/>
        </a:p>
      </dgm:t>
    </dgm:pt>
    <dgm:pt modelId="{B07AB5FF-A20B-4684-9136-991719831C33}" type="pres">
      <dgm:prSet presAssocID="{75A781EC-EE9F-4781-909E-B267FE41F564}" presName="Name0" presStyleCnt="0">
        <dgm:presLayoutVars>
          <dgm:chMax val="7"/>
          <dgm:dir/>
          <dgm:animLvl val="lvl"/>
          <dgm:resizeHandles val="exact"/>
        </dgm:presLayoutVars>
      </dgm:prSet>
      <dgm:spPr/>
      <dgm:t>
        <a:bodyPr/>
        <a:lstStyle/>
        <a:p>
          <a:endParaRPr lang="en-US"/>
        </a:p>
      </dgm:t>
    </dgm:pt>
    <dgm:pt modelId="{D10AB85C-E369-4B08-8EF3-C410F7D9741E}" type="pres">
      <dgm:prSet presAssocID="{BC61670E-790D-4D4D-B9B2-843A522553FE}" presName="circle1" presStyleLbl="node1" presStyleIdx="0" presStyleCnt="3"/>
      <dgm:spPr/>
    </dgm:pt>
    <dgm:pt modelId="{1B15FBF3-3EC2-4144-8CEE-27303B0F35FA}" type="pres">
      <dgm:prSet presAssocID="{BC61670E-790D-4D4D-B9B2-843A522553FE}" presName="space" presStyleCnt="0"/>
      <dgm:spPr/>
    </dgm:pt>
    <dgm:pt modelId="{56B1DF0B-5266-4E4F-9C51-1C9FFF4838DD}" type="pres">
      <dgm:prSet presAssocID="{BC61670E-790D-4D4D-B9B2-843A522553FE}" presName="rect1" presStyleLbl="alignAcc1" presStyleIdx="0" presStyleCnt="3"/>
      <dgm:spPr/>
      <dgm:t>
        <a:bodyPr/>
        <a:lstStyle/>
        <a:p>
          <a:endParaRPr lang="en-US"/>
        </a:p>
      </dgm:t>
    </dgm:pt>
    <dgm:pt modelId="{B0C79055-1D2E-44FC-8494-5665E1F8904A}" type="pres">
      <dgm:prSet presAssocID="{0EFF1293-166B-49F6-A6A3-9C0A6E0FC259}" presName="vertSpace2" presStyleLbl="node1" presStyleIdx="0" presStyleCnt="3"/>
      <dgm:spPr/>
    </dgm:pt>
    <dgm:pt modelId="{EEA5364B-D541-4BB9-9797-461D4B66CD5E}" type="pres">
      <dgm:prSet presAssocID="{0EFF1293-166B-49F6-A6A3-9C0A6E0FC259}" presName="circle2" presStyleLbl="node1" presStyleIdx="1" presStyleCnt="3"/>
      <dgm:spPr/>
    </dgm:pt>
    <dgm:pt modelId="{5F7F0248-8AB4-4F7F-86A8-C051FCE849A4}" type="pres">
      <dgm:prSet presAssocID="{0EFF1293-166B-49F6-A6A3-9C0A6E0FC259}" presName="rect2" presStyleLbl="alignAcc1" presStyleIdx="1" presStyleCnt="3"/>
      <dgm:spPr/>
      <dgm:t>
        <a:bodyPr/>
        <a:lstStyle/>
        <a:p>
          <a:endParaRPr lang="en-US"/>
        </a:p>
      </dgm:t>
    </dgm:pt>
    <dgm:pt modelId="{BA20C68D-496C-4EFD-8FC3-7B4624DF41DA}" type="pres">
      <dgm:prSet presAssocID="{84780F02-559F-424B-A578-50167D8DB63C}" presName="vertSpace3" presStyleLbl="node1" presStyleIdx="1" presStyleCnt="3"/>
      <dgm:spPr/>
    </dgm:pt>
    <dgm:pt modelId="{746CF1E5-EBB4-4207-9D57-E10C941A84BE}" type="pres">
      <dgm:prSet presAssocID="{84780F02-559F-424B-A578-50167D8DB63C}" presName="circle3" presStyleLbl="node1" presStyleIdx="2" presStyleCnt="3"/>
      <dgm:spPr/>
    </dgm:pt>
    <dgm:pt modelId="{951E5EE3-4E92-4986-8413-3987E877DA96}" type="pres">
      <dgm:prSet presAssocID="{84780F02-559F-424B-A578-50167D8DB63C}" presName="rect3" presStyleLbl="alignAcc1" presStyleIdx="2" presStyleCnt="3"/>
      <dgm:spPr/>
      <dgm:t>
        <a:bodyPr/>
        <a:lstStyle/>
        <a:p>
          <a:endParaRPr lang="en-US"/>
        </a:p>
      </dgm:t>
    </dgm:pt>
    <dgm:pt modelId="{D2DCE877-2D49-4CA5-A6F8-29CB30209753}" type="pres">
      <dgm:prSet presAssocID="{BC61670E-790D-4D4D-B9B2-843A522553FE}" presName="rect1ParTxNoCh" presStyleLbl="alignAcc1" presStyleIdx="2" presStyleCnt="3">
        <dgm:presLayoutVars>
          <dgm:chMax val="1"/>
          <dgm:bulletEnabled val="1"/>
        </dgm:presLayoutVars>
      </dgm:prSet>
      <dgm:spPr/>
      <dgm:t>
        <a:bodyPr/>
        <a:lstStyle/>
        <a:p>
          <a:endParaRPr lang="en-US"/>
        </a:p>
      </dgm:t>
    </dgm:pt>
    <dgm:pt modelId="{2630236B-BD4B-44FC-A1D8-6354F52E01D6}" type="pres">
      <dgm:prSet presAssocID="{0EFF1293-166B-49F6-A6A3-9C0A6E0FC259}" presName="rect2ParTxNoCh" presStyleLbl="alignAcc1" presStyleIdx="2" presStyleCnt="3">
        <dgm:presLayoutVars>
          <dgm:chMax val="1"/>
          <dgm:bulletEnabled val="1"/>
        </dgm:presLayoutVars>
      </dgm:prSet>
      <dgm:spPr/>
      <dgm:t>
        <a:bodyPr/>
        <a:lstStyle/>
        <a:p>
          <a:endParaRPr lang="en-US"/>
        </a:p>
      </dgm:t>
    </dgm:pt>
    <dgm:pt modelId="{34A8C53F-9662-45F6-B73D-06C10194CD3B}" type="pres">
      <dgm:prSet presAssocID="{84780F02-559F-424B-A578-50167D8DB63C}" presName="rect3ParTxNoCh" presStyleLbl="alignAcc1" presStyleIdx="2" presStyleCnt="3">
        <dgm:presLayoutVars>
          <dgm:chMax val="1"/>
          <dgm:bulletEnabled val="1"/>
        </dgm:presLayoutVars>
      </dgm:prSet>
      <dgm:spPr/>
      <dgm:t>
        <a:bodyPr/>
        <a:lstStyle/>
        <a:p>
          <a:endParaRPr lang="en-US"/>
        </a:p>
      </dgm:t>
    </dgm:pt>
  </dgm:ptLst>
  <dgm:cxnLst>
    <dgm:cxn modelId="{B1684799-E7C9-48C9-BC26-586FBA839747}" srcId="{75A781EC-EE9F-4781-909E-B267FE41F564}" destId="{BC61670E-790D-4D4D-B9B2-843A522553FE}" srcOrd="0" destOrd="0" parTransId="{1F8FE035-9526-4DC3-A336-E80314408AD5}" sibTransId="{28C29FCC-02A9-4545-A34C-293E11E6CC1B}"/>
    <dgm:cxn modelId="{6769D55B-C052-4E52-89E7-36E9C45B6230}" type="presOf" srcId="{84780F02-559F-424B-A578-50167D8DB63C}" destId="{951E5EE3-4E92-4986-8413-3987E877DA96}" srcOrd="0" destOrd="0" presId="urn:microsoft.com/office/officeart/2005/8/layout/target3"/>
    <dgm:cxn modelId="{79A404F8-DCA6-4E3F-B749-AA462C8EE1D8}" srcId="{75A781EC-EE9F-4781-909E-B267FE41F564}" destId="{0EFF1293-166B-49F6-A6A3-9C0A6E0FC259}" srcOrd="1" destOrd="0" parTransId="{CC122A48-3025-4CA0-8092-4A44A608C3FC}" sibTransId="{A8CC10A3-C9B7-4033-9A36-92372C285EDF}"/>
    <dgm:cxn modelId="{9455AC13-520D-4F80-8BD3-BF630366489B}" type="presOf" srcId="{0EFF1293-166B-49F6-A6A3-9C0A6E0FC259}" destId="{5F7F0248-8AB4-4F7F-86A8-C051FCE849A4}" srcOrd="0" destOrd="0" presId="urn:microsoft.com/office/officeart/2005/8/layout/target3"/>
    <dgm:cxn modelId="{8D44B6CF-2927-4982-A394-B0CECEB8CFD4}" type="presOf" srcId="{84780F02-559F-424B-A578-50167D8DB63C}" destId="{34A8C53F-9662-45F6-B73D-06C10194CD3B}" srcOrd="1" destOrd="0" presId="urn:microsoft.com/office/officeart/2005/8/layout/target3"/>
    <dgm:cxn modelId="{0F87323E-8017-4439-8903-171442D6C2DD}" type="presOf" srcId="{BC61670E-790D-4D4D-B9B2-843A522553FE}" destId="{56B1DF0B-5266-4E4F-9C51-1C9FFF4838DD}" srcOrd="0" destOrd="0" presId="urn:microsoft.com/office/officeart/2005/8/layout/target3"/>
    <dgm:cxn modelId="{03ABE02B-F131-4AB6-AE8D-23AEBFEDC113}" srcId="{75A781EC-EE9F-4781-909E-B267FE41F564}" destId="{84780F02-559F-424B-A578-50167D8DB63C}" srcOrd="2" destOrd="0" parTransId="{E565E943-5D3B-48C4-B518-B46CA288E9C8}" sibTransId="{82C1277A-A237-408B-8F6E-1CCBC01D3C7D}"/>
    <dgm:cxn modelId="{434B78A9-DA88-496A-9F42-8F02E54B5CC0}" type="presOf" srcId="{0EFF1293-166B-49F6-A6A3-9C0A6E0FC259}" destId="{2630236B-BD4B-44FC-A1D8-6354F52E01D6}" srcOrd="1" destOrd="0" presId="urn:microsoft.com/office/officeart/2005/8/layout/target3"/>
    <dgm:cxn modelId="{915C47C9-8FA3-4339-ACBF-DC10893889D8}" type="presOf" srcId="{75A781EC-EE9F-4781-909E-B267FE41F564}" destId="{B07AB5FF-A20B-4684-9136-991719831C33}" srcOrd="0" destOrd="0" presId="urn:microsoft.com/office/officeart/2005/8/layout/target3"/>
    <dgm:cxn modelId="{6AB6F1C3-433B-4387-9282-E67DF156CB68}" type="presOf" srcId="{BC61670E-790D-4D4D-B9B2-843A522553FE}" destId="{D2DCE877-2D49-4CA5-A6F8-29CB30209753}" srcOrd="1" destOrd="0" presId="urn:microsoft.com/office/officeart/2005/8/layout/target3"/>
    <dgm:cxn modelId="{C168ABE7-1F97-4F5A-961F-B152CF3AEC27}" type="presParOf" srcId="{B07AB5FF-A20B-4684-9136-991719831C33}" destId="{D10AB85C-E369-4B08-8EF3-C410F7D9741E}" srcOrd="0" destOrd="0" presId="urn:microsoft.com/office/officeart/2005/8/layout/target3"/>
    <dgm:cxn modelId="{C16D4F9D-6AC6-44CD-8E70-892F263FD547}" type="presParOf" srcId="{B07AB5FF-A20B-4684-9136-991719831C33}" destId="{1B15FBF3-3EC2-4144-8CEE-27303B0F35FA}" srcOrd="1" destOrd="0" presId="urn:microsoft.com/office/officeart/2005/8/layout/target3"/>
    <dgm:cxn modelId="{E0011872-7FA5-41FF-B4EA-163EF2F85E67}" type="presParOf" srcId="{B07AB5FF-A20B-4684-9136-991719831C33}" destId="{56B1DF0B-5266-4E4F-9C51-1C9FFF4838DD}" srcOrd="2" destOrd="0" presId="urn:microsoft.com/office/officeart/2005/8/layout/target3"/>
    <dgm:cxn modelId="{D783586C-28B0-4872-8030-A0AC30797DD9}" type="presParOf" srcId="{B07AB5FF-A20B-4684-9136-991719831C33}" destId="{B0C79055-1D2E-44FC-8494-5665E1F8904A}" srcOrd="3" destOrd="0" presId="urn:microsoft.com/office/officeart/2005/8/layout/target3"/>
    <dgm:cxn modelId="{EFA2475E-A9CC-4216-B434-577E8C5B8220}" type="presParOf" srcId="{B07AB5FF-A20B-4684-9136-991719831C33}" destId="{EEA5364B-D541-4BB9-9797-461D4B66CD5E}" srcOrd="4" destOrd="0" presId="urn:microsoft.com/office/officeart/2005/8/layout/target3"/>
    <dgm:cxn modelId="{075BD2F2-F88B-42BA-82E4-68082585555B}" type="presParOf" srcId="{B07AB5FF-A20B-4684-9136-991719831C33}" destId="{5F7F0248-8AB4-4F7F-86A8-C051FCE849A4}" srcOrd="5" destOrd="0" presId="urn:microsoft.com/office/officeart/2005/8/layout/target3"/>
    <dgm:cxn modelId="{F6DC9E84-1C9D-43BA-B6A9-47F4482B843E}" type="presParOf" srcId="{B07AB5FF-A20B-4684-9136-991719831C33}" destId="{BA20C68D-496C-4EFD-8FC3-7B4624DF41DA}" srcOrd="6" destOrd="0" presId="urn:microsoft.com/office/officeart/2005/8/layout/target3"/>
    <dgm:cxn modelId="{F184F8A9-4103-416C-95DA-0D0A326F382D}" type="presParOf" srcId="{B07AB5FF-A20B-4684-9136-991719831C33}" destId="{746CF1E5-EBB4-4207-9D57-E10C941A84BE}" srcOrd="7" destOrd="0" presId="urn:microsoft.com/office/officeart/2005/8/layout/target3"/>
    <dgm:cxn modelId="{9C403CE3-3957-4600-B375-277BF60D2D72}" type="presParOf" srcId="{B07AB5FF-A20B-4684-9136-991719831C33}" destId="{951E5EE3-4E92-4986-8413-3987E877DA96}" srcOrd="8" destOrd="0" presId="urn:microsoft.com/office/officeart/2005/8/layout/target3"/>
    <dgm:cxn modelId="{8CCEF82A-80BB-4F1C-ABBB-942E2BD058BE}" type="presParOf" srcId="{B07AB5FF-A20B-4684-9136-991719831C33}" destId="{D2DCE877-2D49-4CA5-A6F8-29CB30209753}" srcOrd="9" destOrd="0" presId="urn:microsoft.com/office/officeart/2005/8/layout/target3"/>
    <dgm:cxn modelId="{0B8BEBA8-9261-4C60-A653-3FC3358B66B7}" type="presParOf" srcId="{B07AB5FF-A20B-4684-9136-991719831C33}" destId="{2630236B-BD4B-44FC-A1D8-6354F52E01D6}" srcOrd="10" destOrd="0" presId="urn:microsoft.com/office/officeart/2005/8/layout/target3"/>
    <dgm:cxn modelId="{6911CD42-B2A6-45BF-806E-F0C02FCC8790}" type="presParOf" srcId="{B07AB5FF-A20B-4684-9136-991719831C33}" destId="{34A8C53F-9662-45F6-B73D-06C10194CD3B}"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E871ED-5FC4-45D1-A6A1-DBDCFE8C342D}"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3E433436-B95F-43C6-AA11-0A4FD9B14236}">
      <dgm:prSet phldrT="[Text]"/>
      <dgm:spPr/>
      <dgm:t>
        <a:bodyPr/>
        <a:lstStyle/>
        <a:p>
          <a:r>
            <a:rPr lang="en-US" dirty="0" smtClean="0"/>
            <a:t>3</a:t>
          </a:r>
          <a:r>
            <a:rPr lang="en-US" baseline="30000" dirty="0" smtClean="0"/>
            <a:t>rd</a:t>
          </a:r>
          <a:r>
            <a:rPr lang="en-US" dirty="0" smtClean="0"/>
            <a:t> line</a:t>
          </a:r>
          <a:endParaRPr lang="en-US" dirty="0"/>
        </a:p>
      </dgm:t>
    </dgm:pt>
    <dgm:pt modelId="{3062831B-05B4-44E6-B6EF-5249C59A3689}" type="parTrans" cxnId="{C30BC473-859D-4701-9BDE-05E05DF1A1FC}">
      <dgm:prSet/>
      <dgm:spPr/>
      <dgm:t>
        <a:bodyPr/>
        <a:lstStyle/>
        <a:p>
          <a:endParaRPr lang="en-US"/>
        </a:p>
      </dgm:t>
    </dgm:pt>
    <dgm:pt modelId="{43D0A53D-989A-4EA2-A23F-87B54962D139}" type="sibTrans" cxnId="{C30BC473-859D-4701-9BDE-05E05DF1A1FC}">
      <dgm:prSet/>
      <dgm:spPr/>
      <dgm:t>
        <a:bodyPr/>
        <a:lstStyle/>
        <a:p>
          <a:endParaRPr lang="en-US"/>
        </a:p>
      </dgm:t>
    </dgm:pt>
    <dgm:pt modelId="{AB9414F9-E72E-4DB1-B1DC-6843C743FFD2}">
      <dgm:prSet phldrT="[Text]"/>
      <dgm:spPr/>
      <dgm:t>
        <a:bodyPr/>
        <a:lstStyle/>
        <a:p>
          <a:r>
            <a:rPr lang="en-US" dirty="0" smtClean="0"/>
            <a:t>1</a:t>
          </a:r>
          <a:r>
            <a:rPr lang="en-US" baseline="30000" dirty="0" smtClean="0"/>
            <a:t>st</a:t>
          </a:r>
          <a:r>
            <a:rPr lang="en-US" dirty="0" smtClean="0"/>
            <a:t> line</a:t>
          </a:r>
          <a:endParaRPr lang="en-US" dirty="0"/>
        </a:p>
      </dgm:t>
    </dgm:pt>
    <dgm:pt modelId="{8EBB33C7-8857-4DE4-AD99-D0AC2BD946F2}" type="parTrans" cxnId="{001A6D78-2994-4284-A2C8-0EC0A4BD1304}">
      <dgm:prSet/>
      <dgm:spPr/>
      <dgm:t>
        <a:bodyPr/>
        <a:lstStyle/>
        <a:p>
          <a:endParaRPr lang="en-US"/>
        </a:p>
      </dgm:t>
    </dgm:pt>
    <dgm:pt modelId="{AD13AB55-E266-44B7-9E12-4871C332E404}" type="sibTrans" cxnId="{001A6D78-2994-4284-A2C8-0EC0A4BD1304}">
      <dgm:prSet/>
      <dgm:spPr/>
      <dgm:t>
        <a:bodyPr/>
        <a:lstStyle/>
        <a:p>
          <a:endParaRPr lang="en-US"/>
        </a:p>
      </dgm:t>
    </dgm:pt>
    <dgm:pt modelId="{5E2F95A6-9201-4517-9A52-65F849833130}">
      <dgm:prSet phldrT="[Text]"/>
      <dgm:spPr/>
      <dgm:t>
        <a:bodyPr/>
        <a:lstStyle/>
        <a:p>
          <a:r>
            <a:rPr lang="en-US" dirty="0" smtClean="0"/>
            <a:t>2</a:t>
          </a:r>
          <a:r>
            <a:rPr lang="en-US" baseline="30000" dirty="0" smtClean="0"/>
            <a:t>nd</a:t>
          </a:r>
          <a:r>
            <a:rPr lang="en-US" dirty="0" smtClean="0"/>
            <a:t> line</a:t>
          </a:r>
          <a:endParaRPr lang="en-US" dirty="0"/>
        </a:p>
      </dgm:t>
    </dgm:pt>
    <dgm:pt modelId="{DCB81E53-D582-4521-9DC8-06420D1B2574}" type="parTrans" cxnId="{AC862AE3-1691-4DEF-915F-2FF2D798D3B3}">
      <dgm:prSet/>
      <dgm:spPr/>
      <dgm:t>
        <a:bodyPr/>
        <a:lstStyle/>
        <a:p>
          <a:endParaRPr lang="en-US"/>
        </a:p>
      </dgm:t>
    </dgm:pt>
    <dgm:pt modelId="{6DD2241B-B19A-42FC-9840-9A7DF9192811}" type="sibTrans" cxnId="{AC862AE3-1691-4DEF-915F-2FF2D798D3B3}">
      <dgm:prSet/>
      <dgm:spPr/>
      <dgm:t>
        <a:bodyPr/>
        <a:lstStyle/>
        <a:p>
          <a:endParaRPr lang="en-US"/>
        </a:p>
      </dgm:t>
    </dgm:pt>
    <dgm:pt modelId="{6F4F0269-0200-4AE6-AABB-8354ADCE1699}" type="pres">
      <dgm:prSet presAssocID="{7EE871ED-5FC4-45D1-A6A1-DBDCFE8C342D}" presName="Name0" presStyleCnt="0">
        <dgm:presLayoutVars>
          <dgm:chMax val="7"/>
          <dgm:chPref val="7"/>
          <dgm:dir/>
          <dgm:animLvl val="lvl"/>
        </dgm:presLayoutVars>
      </dgm:prSet>
      <dgm:spPr/>
      <dgm:t>
        <a:bodyPr/>
        <a:lstStyle/>
        <a:p>
          <a:endParaRPr lang="en-US"/>
        </a:p>
      </dgm:t>
    </dgm:pt>
    <dgm:pt modelId="{8386EB2B-4F69-4FB6-92BB-634EB040BCAA}" type="pres">
      <dgm:prSet presAssocID="{3E433436-B95F-43C6-AA11-0A4FD9B14236}" presName="Accent1" presStyleCnt="0"/>
      <dgm:spPr/>
    </dgm:pt>
    <dgm:pt modelId="{8DD3300D-8101-45F5-B299-865F6EC9BC50}" type="pres">
      <dgm:prSet presAssocID="{3E433436-B95F-43C6-AA11-0A4FD9B14236}" presName="Accent" presStyleLbl="node1" presStyleIdx="0" presStyleCnt="3" custLinFactNeighborX="-1679" custLinFactNeighborY="-13159"/>
      <dgm:spPr/>
    </dgm:pt>
    <dgm:pt modelId="{D23BBCA5-90E6-439F-95EF-731BCD8F60BC}" type="pres">
      <dgm:prSet presAssocID="{3E433436-B95F-43C6-AA11-0A4FD9B14236}" presName="Parent1" presStyleLbl="revTx" presStyleIdx="0" presStyleCnt="3" custLinFactNeighborX="-3022" custLinFactNeighborY="-47344">
        <dgm:presLayoutVars>
          <dgm:chMax val="1"/>
          <dgm:chPref val="1"/>
          <dgm:bulletEnabled val="1"/>
        </dgm:presLayoutVars>
      </dgm:prSet>
      <dgm:spPr/>
      <dgm:t>
        <a:bodyPr/>
        <a:lstStyle/>
        <a:p>
          <a:endParaRPr lang="en-US"/>
        </a:p>
      </dgm:t>
    </dgm:pt>
    <dgm:pt modelId="{C10882AF-484C-4723-A5C7-9BA4F59CD66A}" type="pres">
      <dgm:prSet presAssocID="{AB9414F9-E72E-4DB1-B1DC-6843C743FFD2}" presName="Accent2" presStyleCnt="0"/>
      <dgm:spPr/>
    </dgm:pt>
    <dgm:pt modelId="{E987E02D-0507-4071-9592-C44663ACA7B3}" type="pres">
      <dgm:prSet presAssocID="{AB9414F9-E72E-4DB1-B1DC-6843C743FFD2}" presName="Accent" presStyleLbl="node1" presStyleIdx="1" presStyleCnt="3" custLinFactNeighborX="-7975" custLinFactNeighborY="9810"/>
      <dgm:spPr/>
    </dgm:pt>
    <dgm:pt modelId="{D7DE67E3-F3D4-482C-A963-23F2B4A9E53F}" type="pres">
      <dgm:prSet presAssocID="{AB9414F9-E72E-4DB1-B1DC-6843C743FFD2}" presName="Parent2" presStyleLbl="revTx" presStyleIdx="1" presStyleCnt="3" custLinFactNeighborX="-6043" custLinFactNeighborY="33244">
        <dgm:presLayoutVars>
          <dgm:chMax val="1"/>
          <dgm:chPref val="1"/>
          <dgm:bulletEnabled val="1"/>
        </dgm:presLayoutVars>
      </dgm:prSet>
      <dgm:spPr/>
      <dgm:t>
        <a:bodyPr/>
        <a:lstStyle/>
        <a:p>
          <a:endParaRPr lang="en-US"/>
        </a:p>
      </dgm:t>
    </dgm:pt>
    <dgm:pt modelId="{676F6F84-5761-4E6C-ADBD-3F16E545DDFB}" type="pres">
      <dgm:prSet presAssocID="{5E2F95A6-9201-4517-9A52-65F849833130}" presName="Accent3" presStyleCnt="0"/>
      <dgm:spPr/>
    </dgm:pt>
    <dgm:pt modelId="{FD5721CA-100D-4027-B74C-4E75461645CF}" type="pres">
      <dgm:prSet presAssocID="{5E2F95A6-9201-4517-9A52-65F849833130}" presName="Accent" presStyleLbl="node1" presStyleIdx="2" presStyleCnt="3" custAng="835328" custLinFactNeighborX="-3455" custLinFactNeighborY="40700"/>
      <dgm:spPr/>
    </dgm:pt>
    <dgm:pt modelId="{0510E4EF-268F-4B1B-B5AF-2C67B7C6D1AF}" type="pres">
      <dgm:prSet presAssocID="{5E2F95A6-9201-4517-9A52-65F849833130}" presName="Parent3" presStyleLbl="revTx" presStyleIdx="2" presStyleCnt="3" custLinFactY="21811" custLinFactNeighborX="-6853" custLinFactNeighborY="100000">
        <dgm:presLayoutVars>
          <dgm:chMax val="1"/>
          <dgm:chPref val="1"/>
          <dgm:bulletEnabled val="1"/>
        </dgm:presLayoutVars>
      </dgm:prSet>
      <dgm:spPr/>
      <dgm:t>
        <a:bodyPr/>
        <a:lstStyle/>
        <a:p>
          <a:endParaRPr lang="en-US"/>
        </a:p>
      </dgm:t>
    </dgm:pt>
  </dgm:ptLst>
  <dgm:cxnLst>
    <dgm:cxn modelId="{AF77930E-E4F7-4E5C-92F3-FF866DBE170E}" type="presOf" srcId="{3E433436-B95F-43C6-AA11-0A4FD9B14236}" destId="{D23BBCA5-90E6-439F-95EF-731BCD8F60BC}" srcOrd="0" destOrd="0" presId="urn:microsoft.com/office/officeart/2009/layout/CircleArrowProcess"/>
    <dgm:cxn modelId="{001A6D78-2994-4284-A2C8-0EC0A4BD1304}" srcId="{7EE871ED-5FC4-45D1-A6A1-DBDCFE8C342D}" destId="{AB9414F9-E72E-4DB1-B1DC-6843C743FFD2}" srcOrd="1" destOrd="0" parTransId="{8EBB33C7-8857-4DE4-AD99-D0AC2BD946F2}" sibTransId="{AD13AB55-E266-44B7-9E12-4871C332E404}"/>
    <dgm:cxn modelId="{C30BC473-859D-4701-9BDE-05E05DF1A1FC}" srcId="{7EE871ED-5FC4-45D1-A6A1-DBDCFE8C342D}" destId="{3E433436-B95F-43C6-AA11-0A4FD9B14236}" srcOrd="0" destOrd="0" parTransId="{3062831B-05B4-44E6-B6EF-5249C59A3689}" sibTransId="{43D0A53D-989A-4EA2-A23F-87B54962D139}"/>
    <dgm:cxn modelId="{B091144A-1CD3-4067-8174-1522D3F84BC6}" type="presOf" srcId="{7EE871ED-5FC4-45D1-A6A1-DBDCFE8C342D}" destId="{6F4F0269-0200-4AE6-AABB-8354ADCE1699}" srcOrd="0" destOrd="0" presId="urn:microsoft.com/office/officeart/2009/layout/CircleArrowProcess"/>
    <dgm:cxn modelId="{90526F7F-1598-4A4B-B4EA-BE1F6E9C7AE7}" type="presOf" srcId="{AB9414F9-E72E-4DB1-B1DC-6843C743FFD2}" destId="{D7DE67E3-F3D4-482C-A963-23F2B4A9E53F}" srcOrd="0" destOrd="0" presId="urn:microsoft.com/office/officeart/2009/layout/CircleArrowProcess"/>
    <dgm:cxn modelId="{16347467-31DA-4090-97E9-A69886B01482}" type="presOf" srcId="{5E2F95A6-9201-4517-9A52-65F849833130}" destId="{0510E4EF-268F-4B1B-B5AF-2C67B7C6D1AF}" srcOrd="0" destOrd="0" presId="urn:microsoft.com/office/officeart/2009/layout/CircleArrowProcess"/>
    <dgm:cxn modelId="{AC862AE3-1691-4DEF-915F-2FF2D798D3B3}" srcId="{7EE871ED-5FC4-45D1-A6A1-DBDCFE8C342D}" destId="{5E2F95A6-9201-4517-9A52-65F849833130}" srcOrd="2" destOrd="0" parTransId="{DCB81E53-D582-4521-9DC8-06420D1B2574}" sibTransId="{6DD2241B-B19A-42FC-9840-9A7DF9192811}"/>
    <dgm:cxn modelId="{302B71BA-5ABB-4E34-9CA8-9509140D9A87}" type="presParOf" srcId="{6F4F0269-0200-4AE6-AABB-8354ADCE1699}" destId="{8386EB2B-4F69-4FB6-92BB-634EB040BCAA}" srcOrd="0" destOrd="0" presId="urn:microsoft.com/office/officeart/2009/layout/CircleArrowProcess"/>
    <dgm:cxn modelId="{673C427E-8740-43F3-A882-5A48FEDB0B0C}" type="presParOf" srcId="{8386EB2B-4F69-4FB6-92BB-634EB040BCAA}" destId="{8DD3300D-8101-45F5-B299-865F6EC9BC50}" srcOrd="0" destOrd="0" presId="urn:microsoft.com/office/officeart/2009/layout/CircleArrowProcess"/>
    <dgm:cxn modelId="{EBE91FDE-8A1C-4DA2-AE6B-8BC69E2713E0}" type="presParOf" srcId="{6F4F0269-0200-4AE6-AABB-8354ADCE1699}" destId="{D23BBCA5-90E6-439F-95EF-731BCD8F60BC}" srcOrd="1" destOrd="0" presId="urn:microsoft.com/office/officeart/2009/layout/CircleArrowProcess"/>
    <dgm:cxn modelId="{D97465CE-A06D-4478-A9DD-F2F05409E8D5}" type="presParOf" srcId="{6F4F0269-0200-4AE6-AABB-8354ADCE1699}" destId="{C10882AF-484C-4723-A5C7-9BA4F59CD66A}" srcOrd="2" destOrd="0" presId="urn:microsoft.com/office/officeart/2009/layout/CircleArrowProcess"/>
    <dgm:cxn modelId="{D77D95A5-508C-477B-AA08-5F97E4B800CA}" type="presParOf" srcId="{C10882AF-484C-4723-A5C7-9BA4F59CD66A}" destId="{E987E02D-0507-4071-9592-C44663ACA7B3}" srcOrd="0" destOrd="0" presId="urn:microsoft.com/office/officeart/2009/layout/CircleArrowProcess"/>
    <dgm:cxn modelId="{F517BA0F-5CF4-4686-AB93-6C872E5E7A81}" type="presParOf" srcId="{6F4F0269-0200-4AE6-AABB-8354ADCE1699}" destId="{D7DE67E3-F3D4-482C-A963-23F2B4A9E53F}" srcOrd="3" destOrd="0" presId="urn:microsoft.com/office/officeart/2009/layout/CircleArrowProcess"/>
    <dgm:cxn modelId="{71331B09-B01C-45AB-BD86-9F8AFBC05AD5}" type="presParOf" srcId="{6F4F0269-0200-4AE6-AABB-8354ADCE1699}" destId="{676F6F84-5761-4E6C-ADBD-3F16E545DDFB}" srcOrd="4" destOrd="0" presId="urn:microsoft.com/office/officeart/2009/layout/CircleArrowProcess"/>
    <dgm:cxn modelId="{AAA47CA1-D10A-4D44-8CB8-D2F2B6A515FF}" type="presParOf" srcId="{676F6F84-5761-4E6C-ADBD-3F16E545DDFB}" destId="{FD5721CA-100D-4027-B74C-4E75461645CF}" srcOrd="0" destOrd="0" presId="urn:microsoft.com/office/officeart/2009/layout/CircleArrowProcess"/>
    <dgm:cxn modelId="{474B3649-2F1F-4301-8D2F-A7843A14174B}" type="presParOf" srcId="{6F4F0269-0200-4AE6-AABB-8354ADCE1699}" destId="{0510E4EF-268F-4B1B-B5AF-2C67B7C6D1AF}"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E871ED-5FC4-45D1-A6A1-DBDCFE8C342D}"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3E433436-B95F-43C6-AA11-0A4FD9B14236}">
      <dgm:prSet phldrT="[Text]"/>
      <dgm:spPr/>
      <dgm:t>
        <a:bodyPr/>
        <a:lstStyle/>
        <a:p>
          <a:r>
            <a:rPr lang="en-US" dirty="0" smtClean="0"/>
            <a:t>3</a:t>
          </a:r>
          <a:r>
            <a:rPr lang="en-US" baseline="30000" dirty="0" smtClean="0"/>
            <a:t>rd</a:t>
          </a:r>
          <a:r>
            <a:rPr lang="en-US" dirty="0" smtClean="0"/>
            <a:t> line</a:t>
          </a:r>
          <a:endParaRPr lang="en-US" dirty="0"/>
        </a:p>
      </dgm:t>
    </dgm:pt>
    <dgm:pt modelId="{3062831B-05B4-44E6-B6EF-5249C59A3689}" type="parTrans" cxnId="{C30BC473-859D-4701-9BDE-05E05DF1A1FC}">
      <dgm:prSet/>
      <dgm:spPr/>
      <dgm:t>
        <a:bodyPr/>
        <a:lstStyle/>
        <a:p>
          <a:endParaRPr lang="en-US"/>
        </a:p>
      </dgm:t>
    </dgm:pt>
    <dgm:pt modelId="{43D0A53D-989A-4EA2-A23F-87B54962D139}" type="sibTrans" cxnId="{C30BC473-859D-4701-9BDE-05E05DF1A1FC}">
      <dgm:prSet/>
      <dgm:spPr/>
      <dgm:t>
        <a:bodyPr/>
        <a:lstStyle/>
        <a:p>
          <a:endParaRPr lang="en-US"/>
        </a:p>
      </dgm:t>
    </dgm:pt>
    <dgm:pt modelId="{AB9414F9-E72E-4DB1-B1DC-6843C743FFD2}">
      <dgm:prSet phldrT="[Text]"/>
      <dgm:spPr/>
      <dgm:t>
        <a:bodyPr/>
        <a:lstStyle/>
        <a:p>
          <a:r>
            <a:rPr lang="en-US" dirty="0" smtClean="0"/>
            <a:t>1</a:t>
          </a:r>
          <a:r>
            <a:rPr lang="en-US" baseline="30000" dirty="0" smtClean="0"/>
            <a:t>st</a:t>
          </a:r>
          <a:r>
            <a:rPr lang="en-US" dirty="0" smtClean="0"/>
            <a:t> line</a:t>
          </a:r>
          <a:endParaRPr lang="en-US" dirty="0"/>
        </a:p>
      </dgm:t>
    </dgm:pt>
    <dgm:pt modelId="{8EBB33C7-8857-4DE4-AD99-D0AC2BD946F2}" type="parTrans" cxnId="{001A6D78-2994-4284-A2C8-0EC0A4BD1304}">
      <dgm:prSet/>
      <dgm:spPr/>
      <dgm:t>
        <a:bodyPr/>
        <a:lstStyle/>
        <a:p>
          <a:endParaRPr lang="en-US"/>
        </a:p>
      </dgm:t>
    </dgm:pt>
    <dgm:pt modelId="{AD13AB55-E266-44B7-9E12-4871C332E404}" type="sibTrans" cxnId="{001A6D78-2994-4284-A2C8-0EC0A4BD1304}">
      <dgm:prSet/>
      <dgm:spPr/>
      <dgm:t>
        <a:bodyPr/>
        <a:lstStyle/>
        <a:p>
          <a:endParaRPr lang="en-US"/>
        </a:p>
      </dgm:t>
    </dgm:pt>
    <dgm:pt modelId="{5E2F95A6-9201-4517-9A52-65F849833130}">
      <dgm:prSet phldrT="[Text]"/>
      <dgm:spPr/>
      <dgm:t>
        <a:bodyPr/>
        <a:lstStyle/>
        <a:p>
          <a:r>
            <a:rPr lang="en-US" dirty="0" smtClean="0"/>
            <a:t>2</a:t>
          </a:r>
          <a:r>
            <a:rPr lang="en-US" baseline="30000" dirty="0" smtClean="0"/>
            <a:t>nd</a:t>
          </a:r>
          <a:r>
            <a:rPr lang="en-US" dirty="0" smtClean="0"/>
            <a:t> line</a:t>
          </a:r>
          <a:endParaRPr lang="en-US" dirty="0"/>
        </a:p>
      </dgm:t>
    </dgm:pt>
    <dgm:pt modelId="{DCB81E53-D582-4521-9DC8-06420D1B2574}" type="parTrans" cxnId="{AC862AE3-1691-4DEF-915F-2FF2D798D3B3}">
      <dgm:prSet/>
      <dgm:spPr/>
      <dgm:t>
        <a:bodyPr/>
        <a:lstStyle/>
        <a:p>
          <a:endParaRPr lang="en-US"/>
        </a:p>
      </dgm:t>
    </dgm:pt>
    <dgm:pt modelId="{6DD2241B-B19A-42FC-9840-9A7DF9192811}" type="sibTrans" cxnId="{AC862AE3-1691-4DEF-915F-2FF2D798D3B3}">
      <dgm:prSet/>
      <dgm:spPr/>
      <dgm:t>
        <a:bodyPr/>
        <a:lstStyle/>
        <a:p>
          <a:endParaRPr lang="en-US"/>
        </a:p>
      </dgm:t>
    </dgm:pt>
    <dgm:pt modelId="{6F4F0269-0200-4AE6-AABB-8354ADCE1699}" type="pres">
      <dgm:prSet presAssocID="{7EE871ED-5FC4-45D1-A6A1-DBDCFE8C342D}" presName="Name0" presStyleCnt="0">
        <dgm:presLayoutVars>
          <dgm:chMax val="7"/>
          <dgm:chPref val="7"/>
          <dgm:dir/>
          <dgm:animLvl val="lvl"/>
        </dgm:presLayoutVars>
      </dgm:prSet>
      <dgm:spPr/>
      <dgm:t>
        <a:bodyPr/>
        <a:lstStyle/>
        <a:p>
          <a:endParaRPr lang="en-US"/>
        </a:p>
      </dgm:t>
    </dgm:pt>
    <dgm:pt modelId="{8386EB2B-4F69-4FB6-92BB-634EB040BCAA}" type="pres">
      <dgm:prSet presAssocID="{3E433436-B95F-43C6-AA11-0A4FD9B14236}" presName="Accent1" presStyleCnt="0"/>
      <dgm:spPr/>
    </dgm:pt>
    <dgm:pt modelId="{8DD3300D-8101-45F5-B299-865F6EC9BC50}" type="pres">
      <dgm:prSet presAssocID="{3E433436-B95F-43C6-AA11-0A4FD9B14236}" presName="Accent" presStyleLbl="node1" presStyleIdx="0" presStyleCnt="3" custLinFactNeighborX="-1679" custLinFactNeighborY="-13159"/>
      <dgm:spPr/>
    </dgm:pt>
    <dgm:pt modelId="{D23BBCA5-90E6-439F-95EF-731BCD8F60BC}" type="pres">
      <dgm:prSet presAssocID="{3E433436-B95F-43C6-AA11-0A4FD9B14236}" presName="Parent1" presStyleLbl="revTx" presStyleIdx="0" presStyleCnt="3" custLinFactY="238241" custLinFactNeighborX="2266" custLinFactNeighborY="300000">
        <dgm:presLayoutVars>
          <dgm:chMax val="1"/>
          <dgm:chPref val="1"/>
          <dgm:bulletEnabled val="1"/>
        </dgm:presLayoutVars>
      </dgm:prSet>
      <dgm:spPr/>
      <dgm:t>
        <a:bodyPr/>
        <a:lstStyle/>
        <a:p>
          <a:endParaRPr lang="en-US"/>
        </a:p>
      </dgm:t>
    </dgm:pt>
    <dgm:pt modelId="{C10882AF-484C-4723-A5C7-9BA4F59CD66A}" type="pres">
      <dgm:prSet presAssocID="{AB9414F9-E72E-4DB1-B1DC-6843C743FFD2}" presName="Accent2" presStyleCnt="0"/>
      <dgm:spPr/>
    </dgm:pt>
    <dgm:pt modelId="{E987E02D-0507-4071-9592-C44663ACA7B3}" type="pres">
      <dgm:prSet presAssocID="{AB9414F9-E72E-4DB1-B1DC-6843C743FFD2}" presName="Accent" presStyleLbl="node1" presStyleIdx="1" presStyleCnt="3" custLinFactNeighborX="-7975" custLinFactNeighborY="9810"/>
      <dgm:spPr/>
    </dgm:pt>
    <dgm:pt modelId="{D7DE67E3-F3D4-482C-A963-23F2B4A9E53F}" type="pres">
      <dgm:prSet presAssocID="{AB9414F9-E72E-4DB1-B1DC-6843C743FFD2}" presName="Parent2" presStyleLbl="revTx" presStyleIdx="1" presStyleCnt="3" custLinFactNeighborX="-6043" custLinFactNeighborY="33244">
        <dgm:presLayoutVars>
          <dgm:chMax val="1"/>
          <dgm:chPref val="1"/>
          <dgm:bulletEnabled val="1"/>
        </dgm:presLayoutVars>
      </dgm:prSet>
      <dgm:spPr/>
      <dgm:t>
        <a:bodyPr/>
        <a:lstStyle/>
        <a:p>
          <a:endParaRPr lang="en-US"/>
        </a:p>
      </dgm:t>
    </dgm:pt>
    <dgm:pt modelId="{676F6F84-5761-4E6C-ADBD-3F16E545DDFB}" type="pres">
      <dgm:prSet presAssocID="{5E2F95A6-9201-4517-9A52-65F849833130}" presName="Accent3" presStyleCnt="0"/>
      <dgm:spPr/>
    </dgm:pt>
    <dgm:pt modelId="{FD5721CA-100D-4027-B74C-4E75461645CF}" type="pres">
      <dgm:prSet presAssocID="{5E2F95A6-9201-4517-9A52-65F849833130}" presName="Accent" presStyleLbl="node1" presStyleIdx="2" presStyleCnt="3" custLinFactNeighborX="3420" custLinFactNeighborY="44929"/>
      <dgm:spPr/>
    </dgm:pt>
    <dgm:pt modelId="{0510E4EF-268F-4B1B-B5AF-2C67B7C6D1AF}" type="pres">
      <dgm:prSet presAssocID="{5E2F95A6-9201-4517-9A52-65F849833130}" presName="Parent3" presStyleLbl="revTx" presStyleIdx="2" presStyleCnt="3" custLinFactY="-200000" custLinFactNeighborX="-3777" custLinFactNeighborY="-275099">
        <dgm:presLayoutVars>
          <dgm:chMax val="1"/>
          <dgm:chPref val="1"/>
          <dgm:bulletEnabled val="1"/>
        </dgm:presLayoutVars>
      </dgm:prSet>
      <dgm:spPr/>
      <dgm:t>
        <a:bodyPr/>
        <a:lstStyle/>
        <a:p>
          <a:endParaRPr lang="en-US"/>
        </a:p>
      </dgm:t>
    </dgm:pt>
  </dgm:ptLst>
  <dgm:cxnLst>
    <dgm:cxn modelId="{C30BC473-859D-4701-9BDE-05E05DF1A1FC}" srcId="{7EE871ED-5FC4-45D1-A6A1-DBDCFE8C342D}" destId="{3E433436-B95F-43C6-AA11-0A4FD9B14236}" srcOrd="0" destOrd="0" parTransId="{3062831B-05B4-44E6-B6EF-5249C59A3689}" sibTransId="{43D0A53D-989A-4EA2-A23F-87B54962D139}"/>
    <dgm:cxn modelId="{6C839A28-A388-4E13-A330-EE43A4AC53B2}" type="presOf" srcId="{AB9414F9-E72E-4DB1-B1DC-6843C743FFD2}" destId="{D7DE67E3-F3D4-482C-A963-23F2B4A9E53F}" srcOrd="0" destOrd="0" presId="urn:microsoft.com/office/officeart/2009/layout/CircleArrowProcess"/>
    <dgm:cxn modelId="{186504BB-4DCF-48FB-9DC3-E372C5214C23}" type="presOf" srcId="{7EE871ED-5FC4-45D1-A6A1-DBDCFE8C342D}" destId="{6F4F0269-0200-4AE6-AABB-8354ADCE1699}" srcOrd="0" destOrd="0" presId="urn:microsoft.com/office/officeart/2009/layout/CircleArrowProcess"/>
    <dgm:cxn modelId="{B9460AF0-142E-4923-B2BD-7EB9665E2B44}" type="presOf" srcId="{3E433436-B95F-43C6-AA11-0A4FD9B14236}" destId="{D23BBCA5-90E6-439F-95EF-731BCD8F60BC}" srcOrd="0" destOrd="0" presId="urn:microsoft.com/office/officeart/2009/layout/CircleArrowProcess"/>
    <dgm:cxn modelId="{FFA2B301-AD38-4468-898D-343CB6A034B1}" type="presOf" srcId="{5E2F95A6-9201-4517-9A52-65F849833130}" destId="{0510E4EF-268F-4B1B-B5AF-2C67B7C6D1AF}" srcOrd="0" destOrd="0" presId="urn:microsoft.com/office/officeart/2009/layout/CircleArrowProcess"/>
    <dgm:cxn modelId="{AC862AE3-1691-4DEF-915F-2FF2D798D3B3}" srcId="{7EE871ED-5FC4-45D1-A6A1-DBDCFE8C342D}" destId="{5E2F95A6-9201-4517-9A52-65F849833130}" srcOrd="2" destOrd="0" parTransId="{DCB81E53-D582-4521-9DC8-06420D1B2574}" sibTransId="{6DD2241B-B19A-42FC-9840-9A7DF9192811}"/>
    <dgm:cxn modelId="{001A6D78-2994-4284-A2C8-0EC0A4BD1304}" srcId="{7EE871ED-5FC4-45D1-A6A1-DBDCFE8C342D}" destId="{AB9414F9-E72E-4DB1-B1DC-6843C743FFD2}" srcOrd="1" destOrd="0" parTransId="{8EBB33C7-8857-4DE4-AD99-D0AC2BD946F2}" sibTransId="{AD13AB55-E266-44B7-9E12-4871C332E404}"/>
    <dgm:cxn modelId="{0A0A87BB-AF02-4AED-BA4C-35110918CDDA}" type="presParOf" srcId="{6F4F0269-0200-4AE6-AABB-8354ADCE1699}" destId="{8386EB2B-4F69-4FB6-92BB-634EB040BCAA}" srcOrd="0" destOrd="0" presId="urn:microsoft.com/office/officeart/2009/layout/CircleArrowProcess"/>
    <dgm:cxn modelId="{28701726-94AE-4979-8F19-3E4632321667}" type="presParOf" srcId="{8386EB2B-4F69-4FB6-92BB-634EB040BCAA}" destId="{8DD3300D-8101-45F5-B299-865F6EC9BC50}" srcOrd="0" destOrd="0" presId="urn:microsoft.com/office/officeart/2009/layout/CircleArrowProcess"/>
    <dgm:cxn modelId="{4818388B-4ABA-462E-B018-AA6BDFFDCB0D}" type="presParOf" srcId="{6F4F0269-0200-4AE6-AABB-8354ADCE1699}" destId="{D23BBCA5-90E6-439F-95EF-731BCD8F60BC}" srcOrd="1" destOrd="0" presId="urn:microsoft.com/office/officeart/2009/layout/CircleArrowProcess"/>
    <dgm:cxn modelId="{52159079-E9DF-41D1-85C6-0C8A397EB399}" type="presParOf" srcId="{6F4F0269-0200-4AE6-AABB-8354ADCE1699}" destId="{C10882AF-484C-4723-A5C7-9BA4F59CD66A}" srcOrd="2" destOrd="0" presId="urn:microsoft.com/office/officeart/2009/layout/CircleArrowProcess"/>
    <dgm:cxn modelId="{39D09CBC-97F3-45E9-AE6B-6DBD04D5F736}" type="presParOf" srcId="{C10882AF-484C-4723-A5C7-9BA4F59CD66A}" destId="{E987E02D-0507-4071-9592-C44663ACA7B3}" srcOrd="0" destOrd="0" presId="urn:microsoft.com/office/officeart/2009/layout/CircleArrowProcess"/>
    <dgm:cxn modelId="{D6FC5AD7-A45C-4B67-AB89-C56CAD0C95B7}" type="presParOf" srcId="{6F4F0269-0200-4AE6-AABB-8354ADCE1699}" destId="{D7DE67E3-F3D4-482C-A963-23F2B4A9E53F}" srcOrd="3" destOrd="0" presId="urn:microsoft.com/office/officeart/2009/layout/CircleArrowProcess"/>
    <dgm:cxn modelId="{C97950BC-5D7D-4DEC-8730-A4F01DE9C0F0}" type="presParOf" srcId="{6F4F0269-0200-4AE6-AABB-8354ADCE1699}" destId="{676F6F84-5761-4E6C-ADBD-3F16E545DDFB}" srcOrd="4" destOrd="0" presId="urn:microsoft.com/office/officeart/2009/layout/CircleArrowProcess"/>
    <dgm:cxn modelId="{9D65B032-8C83-4B1A-972C-89BFBCDC72B7}" type="presParOf" srcId="{676F6F84-5761-4E6C-ADBD-3F16E545DDFB}" destId="{FD5721CA-100D-4027-B74C-4E75461645CF}" srcOrd="0" destOrd="0" presId="urn:microsoft.com/office/officeart/2009/layout/CircleArrowProcess"/>
    <dgm:cxn modelId="{DAEE1813-BCDB-40FB-A5A0-F9D88590A128}" type="presParOf" srcId="{6F4F0269-0200-4AE6-AABB-8354ADCE1699}" destId="{0510E4EF-268F-4B1B-B5AF-2C67B7C6D1A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23038E-6219-4FE6-B684-DCD70BC705D2}" type="datetimeFigureOut">
              <a:rPr lang="en-US" smtClean="0"/>
              <a:t>6/15/2023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5C2ECC-658A-4C29-81CE-9388BC3448BC}" type="slidenum">
              <a:rPr lang="en-US" smtClean="0"/>
              <a:t>‹#›</a:t>
            </a:fld>
            <a:endParaRPr lang="en-US"/>
          </a:p>
        </p:txBody>
      </p:sp>
    </p:spTree>
    <p:extLst>
      <p:ext uri="{BB962C8B-B14F-4D97-AF65-F5344CB8AC3E}">
        <p14:creationId xmlns:p14="http://schemas.microsoft.com/office/powerpoint/2010/main" val="1027156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C2ECC-658A-4C29-81CE-9388BC3448BC}" type="slidenum">
              <a:rPr lang="en-US" smtClean="0"/>
              <a:t>6</a:t>
            </a:fld>
            <a:endParaRPr lang="en-US"/>
          </a:p>
        </p:txBody>
      </p:sp>
    </p:spTree>
    <p:extLst>
      <p:ext uri="{BB962C8B-B14F-4D97-AF65-F5344CB8AC3E}">
        <p14:creationId xmlns:p14="http://schemas.microsoft.com/office/powerpoint/2010/main" val="213267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u="sng" dirty="0" smtClean="0"/>
              <a:t>Being a fool for the Work:</a:t>
            </a:r>
          </a:p>
          <a:p>
            <a:pPr lvl="1"/>
            <a:r>
              <a:rPr lang="en-US" sz="1600" dirty="0" smtClean="0"/>
              <a:t>A fool thinks himself to be wise, but a wise man knows himself to be a fool. </a:t>
            </a:r>
          </a:p>
          <a:p>
            <a:pPr lvl="2"/>
            <a:r>
              <a:rPr lang="en-US" sz="1600" dirty="0" smtClean="0"/>
              <a:t>- William Shakespeare</a:t>
            </a:r>
          </a:p>
          <a:p>
            <a:pPr lvl="1"/>
            <a:r>
              <a:rPr lang="en-US" sz="1600" dirty="0" smtClean="0"/>
              <a:t>“The fool is the precursor to the savior.”</a:t>
            </a:r>
          </a:p>
          <a:p>
            <a:pPr lvl="2"/>
            <a:r>
              <a:rPr lang="en-US" sz="1600" dirty="0" smtClean="0"/>
              <a:t>- Carl Jung</a:t>
            </a:r>
          </a:p>
          <a:p>
            <a:r>
              <a:rPr lang="en-US" sz="1600" dirty="0" smtClean="0"/>
              <a:t>This is the basic idea of the Fool archetype: a character who is unafraid to aim high, to try new things and to face the unknown. The Fool is a “potential future,” meaning that, through various attempts and failures, the Fool gains experience. – Carl Jung</a:t>
            </a:r>
          </a:p>
          <a:p>
            <a:endParaRPr lang="en-US" dirty="0"/>
          </a:p>
        </p:txBody>
      </p:sp>
      <p:sp>
        <p:nvSpPr>
          <p:cNvPr id="4" name="Slide Number Placeholder 3"/>
          <p:cNvSpPr>
            <a:spLocks noGrp="1"/>
          </p:cNvSpPr>
          <p:nvPr>
            <p:ph type="sldNum" sz="quarter" idx="10"/>
          </p:nvPr>
        </p:nvSpPr>
        <p:spPr/>
        <p:txBody>
          <a:bodyPr/>
          <a:lstStyle/>
          <a:p>
            <a:fld id="{355C2ECC-658A-4C29-81CE-9388BC3448BC}" type="slidenum">
              <a:rPr lang="en-US" smtClean="0"/>
              <a:t>10</a:t>
            </a:fld>
            <a:endParaRPr lang="en-US"/>
          </a:p>
        </p:txBody>
      </p:sp>
    </p:spTree>
    <p:extLst>
      <p:ext uri="{BB962C8B-B14F-4D97-AF65-F5344CB8AC3E}">
        <p14:creationId xmlns:p14="http://schemas.microsoft.com/office/powerpoint/2010/main" val="191836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0706AE-E6E5-40E7-A303-E09CD968B28F}" type="slidenum">
              <a:rPr lang="en-US" smtClean="0"/>
              <a:t>12</a:t>
            </a:fld>
            <a:endParaRPr lang="en-US"/>
          </a:p>
        </p:txBody>
      </p:sp>
    </p:spTree>
    <p:extLst>
      <p:ext uri="{BB962C8B-B14F-4D97-AF65-F5344CB8AC3E}">
        <p14:creationId xmlns:p14="http://schemas.microsoft.com/office/powerpoint/2010/main" val="1725833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6/15/2023</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6/15/2023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6/15/2023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6/15/2023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6/15/2023</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6/15/2023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6/15/2023</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6/15/2023</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6/15/2023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6/15/2023</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6/15/2023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6/15/2023</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3593" y="2091262"/>
            <a:ext cx="9068586" cy="2590800"/>
          </a:xfrm>
        </p:spPr>
        <p:txBody>
          <a:bodyPr/>
          <a:lstStyle/>
          <a:p>
            <a:r>
              <a:rPr lang="en-US" dirty="0"/>
              <a:t>Third line work	</a:t>
            </a:r>
          </a:p>
        </p:txBody>
      </p:sp>
      <p:sp>
        <p:nvSpPr>
          <p:cNvPr id="3" name="Subtitle 2"/>
          <p:cNvSpPr>
            <a:spLocks noGrp="1"/>
          </p:cNvSpPr>
          <p:nvPr>
            <p:ph type="subTitle" idx="1"/>
          </p:nvPr>
        </p:nvSpPr>
        <p:spPr/>
        <p:txBody>
          <a:bodyPr/>
          <a:lstStyle/>
          <a:p>
            <a:r>
              <a:rPr lang="en-US" dirty="0"/>
              <a:t>June 15, 2023</a:t>
            </a:r>
          </a:p>
        </p:txBody>
      </p:sp>
    </p:spTree>
    <p:extLst>
      <p:ext uri="{BB962C8B-B14F-4D97-AF65-F5344CB8AC3E}">
        <p14:creationId xmlns:p14="http://schemas.microsoft.com/office/powerpoint/2010/main" val="2532885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787" y="716689"/>
            <a:ext cx="10817282" cy="390144"/>
          </a:xfrm>
        </p:spPr>
        <p:txBody>
          <a:bodyPr>
            <a:noAutofit/>
          </a:bodyPr>
          <a:lstStyle/>
          <a:p>
            <a:r>
              <a:rPr lang="en-US" sz="4000" dirty="0" smtClean="0"/>
              <a:t>Practical application – making payment</a:t>
            </a:r>
            <a:endParaRPr lang="en-US" sz="4000" dirty="0"/>
          </a:p>
        </p:txBody>
      </p:sp>
      <p:sp>
        <p:nvSpPr>
          <p:cNvPr id="4" name="Rounded Rectangle 3"/>
          <p:cNvSpPr/>
          <p:nvPr/>
        </p:nvSpPr>
        <p:spPr>
          <a:xfrm>
            <a:off x="762753" y="1526532"/>
            <a:ext cx="10355852" cy="1022413"/>
          </a:xfrm>
          <a:prstGeom prst="roundRect">
            <a:avLst/>
          </a:prstGeom>
          <a:solidFill>
            <a:schemeClr val="bg2">
              <a:lumMod val="60000"/>
              <a:lumOff val="40000"/>
            </a:schemeClr>
          </a:solid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u="sng" dirty="0"/>
              <a:t>Work for the sake of the Work</a:t>
            </a:r>
            <a:r>
              <a:rPr lang="en-US" sz="1600" u="sng" dirty="0"/>
              <a:t> </a:t>
            </a:r>
            <a:r>
              <a:rPr lang="en-US" sz="1600" dirty="0"/>
              <a:t>- Learn the language. Work on the side of knowledge and preciseness in thinking of Work ideas. Be a fool for the Work. </a:t>
            </a:r>
            <a:r>
              <a:rPr lang="en-US" sz="1600" dirty="0" smtClean="0"/>
              <a:t>Movements study and practice. Study </a:t>
            </a:r>
            <a:r>
              <a:rPr lang="en-US" sz="1600" dirty="0"/>
              <a:t>multiple sources – see above. </a:t>
            </a:r>
            <a:r>
              <a:rPr lang="en-US" sz="1600" b="1" u="sng" dirty="0"/>
              <a:t>What is your attitude towards the Work? Valuation?</a:t>
            </a:r>
          </a:p>
        </p:txBody>
      </p:sp>
      <p:sp>
        <p:nvSpPr>
          <p:cNvPr id="5" name="Rounded Rectangle 4"/>
          <p:cNvSpPr/>
          <p:nvPr/>
        </p:nvSpPr>
        <p:spPr>
          <a:xfrm>
            <a:off x="762753" y="2777056"/>
            <a:ext cx="10355852" cy="1437893"/>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u="sng" dirty="0"/>
              <a:t>Work for the sake of the school / organization / group</a:t>
            </a:r>
            <a:r>
              <a:rPr lang="en-US" sz="1600" dirty="0"/>
              <a:t> – Show up. Come under authority of the guidelines. Offer to lead the group prayer, or even facilitate the group. Serve at the church (so many possibilities). Remote folks can serve the school zoom, be facilitators. In person journey group participants can get to group early set up chairs, close up. In this school you get certain knowledge. But what do you give in exchange? In what way do you help the school?</a:t>
            </a:r>
          </a:p>
        </p:txBody>
      </p:sp>
      <p:sp>
        <p:nvSpPr>
          <p:cNvPr id="6" name="Rounded Rectangle 5"/>
          <p:cNvSpPr/>
          <p:nvPr/>
        </p:nvSpPr>
        <p:spPr>
          <a:xfrm>
            <a:off x="762753" y="4443060"/>
            <a:ext cx="10355852" cy="1717274"/>
          </a:xfrm>
          <a:prstGeom prst="roundRect">
            <a:avLst/>
          </a:prstGeom>
          <a:solidFill>
            <a:schemeClr val="accent5">
              <a:lumMod val="75000"/>
            </a:schemeClr>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u="sng" dirty="0"/>
              <a:t>Conscious labor and intentional suffering (service)</a:t>
            </a:r>
            <a:r>
              <a:rPr lang="en-US" sz="1600" u="sng" dirty="0"/>
              <a:t> </a:t>
            </a:r>
            <a:r>
              <a:rPr lang="en-US" sz="1600" dirty="0"/>
              <a:t>– </a:t>
            </a:r>
            <a:r>
              <a:rPr lang="en-US" sz="1600" b="1" dirty="0"/>
              <a:t>The Sevenfold Work – J.G. Bennett – Third Line of Work - Service p.78</a:t>
            </a:r>
            <a:r>
              <a:rPr lang="en-US" sz="1600" dirty="0"/>
              <a:t> A very good beginning for the practice of the third line is in sharing what we know with others. We have acquired something from this work and we are under the obligation to give what we can to others: to tell them what we know, show them methods and share experiences; even expose something of our inner life – or inner emptiness – to people (share in group and </a:t>
            </a:r>
            <a:r>
              <a:rPr lang="en-US" sz="1600" dirty="0" err="1"/>
              <a:t>Thur</a:t>
            </a:r>
            <a:r>
              <a:rPr lang="en-US" sz="1600" dirty="0"/>
              <a:t> night…especially using work language and ideas). </a:t>
            </a:r>
          </a:p>
        </p:txBody>
      </p:sp>
    </p:spTree>
    <p:extLst>
      <p:ext uri="{BB962C8B-B14F-4D97-AF65-F5344CB8AC3E}">
        <p14:creationId xmlns:p14="http://schemas.microsoft.com/office/powerpoint/2010/main" val="1638616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011" y="710918"/>
            <a:ext cx="7214181" cy="398852"/>
          </a:xfrm>
        </p:spPr>
        <p:txBody>
          <a:bodyPr>
            <a:noAutofit/>
          </a:bodyPr>
          <a:lstStyle/>
          <a:p>
            <a:pPr algn="ctr"/>
            <a:r>
              <a:rPr lang="en-US" sz="5400" dirty="0" err="1" smtClean="0"/>
              <a:t>Seva</a:t>
            </a:r>
            <a:endParaRPr lang="en-US" sz="5400" dirty="0"/>
          </a:p>
        </p:txBody>
      </p:sp>
      <p:graphicFrame>
        <p:nvGraphicFramePr>
          <p:cNvPr id="3" name="Diagram 2"/>
          <p:cNvGraphicFramePr/>
          <p:nvPr/>
        </p:nvGraphicFramePr>
        <p:xfrm>
          <a:off x="0" y="202039"/>
          <a:ext cx="3896215" cy="6557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3457303" y="1551058"/>
            <a:ext cx="5267379" cy="12524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Sign up to be on a SEVA team:</a:t>
            </a:r>
          </a:p>
          <a:p>
            <a:pPr algn="ctr"/>
            <a:r>
              <a:rPr lang="en-US" sz="1600" dirty="0" smtClean="0"/>
              <a:t>Conscious labors and Intentional Suffering – up at 5am to cook eggs and arrive by 7am.</a:t>
            </a:r>
            <a:endParaRPr lang="en-US" sz="1600" dirty="0"/>
          </a:p>
        </p:txBody>
      </p:sp>
      <p:sp>
        <p:nvSpPr>
          <p:cNvPr id="5" name="Rounded Rectangle 4"/>
          <p:cNvSpPr/>
          <p:nvPr/>
        </p:nvSpPr>
        <p:spPr>
          <a:xfrm>
            <a:off x="2704011" y="3060127"/>
            <a:ext cx="7310846" cy="13628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Bring eggs for brunch. </a:t>
            </a:r>
          </a:p>
          <a:p>
            <a:pPr algn="ctr"/>
            <a:r>
              <a:rPr lang="en-US" sz="1600" dirty="0" smtClean="0"/>
              <a:t>During </a:t>
            </a:r>
            <a:r>
              <a:rPr lang="en-US" sz="1600" dirty="0" err="1" smtClean="0"/>
              <a:t>Lectio</a:t>
            </a:r>
            <a:r>
              <a:rPr lang="en-US" sz="1600" dirty="0" smtClean="0"/>
              <a:t> get identified with the oven having been set too hot for warming and worried that your eggs are getting dried out or burned.</a:t>
            </a:r>
          </a:p>
          <a:p>
            <a:pPr algn="ctr"/>
            <a:r>
              <a:rPr lang="en-US" sz="1600" dirty="0" smtClean="0"/>
              <a:t>Self observe (non critically), non-identify, self-remember. </a:t>
            </a:r>
          </a:p>
          <a:p>
            <a:pPr algn="ctr"/>
            <a:r>
              <a:rPr lang="en-US" sz="1600" dirty="0" smtClean="0"/>
              <a:t>Return ever so gently to your sacred word.</a:t>
            </a:r>
            <a:endParaRPr lang="en-US" sz="1600" dirty="0"/>
          </a:p>
        </p:txBody>
      </p:sp>
      <p:sp>
        <p:nvSpPr>
          <p:cNvPr id="6" name="Rounded Rectangle 5"/>
          <p:cNvSpPr/>
          <p:nvPr/>
        </p:nvSpPr>
        <p:spPr>
          <a:xfrm>
            <a:off x="3457303" y="4679645"/>
            <a:ext cx="8090263" cy="1641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The other sweeper is engaged in conversation in fellowship hall while you sweep.</a:t>
            </a:r>
          </a:p>
          <a:p>
            <a:pPr algn="ctr"/>
            <a:r>
              <a:rPr lang="en-US" sz="1600" dirty="0" smtClean="0"/>
              <a:t>Self observe personality’s internal considering (making accounts), work to externally consider. What difficulties might they be going through. Observe yourself through their eyes - the energy \ expression \ tone you are directing at them.  </a:t>
            </a:r>
            <a:endParaRPr lang="en-US" dirty="0"/>
          </a:p>
        </p:txBody>
      </p:sp>
    </p:spTree>
    <p:extLst>
      <p:ext uri="{BB962C8B-B14F-4D97-AF65-F5344CB8AC3E}">
        <p14:creationId xmlns:p14="http://schemas.microsoft.com/office/powerpoint/2010/main" val="1080337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985" y="491988"/>
            <a:ext cx="9720072" cy="520772"/>
          </a:xfrm>
        </p:spPr>
        <p:txBody>
          <a:bodyPr>
            <a:normAutofit fontScale="90000"/>
          </a:bodyPr>
          <a:lstStyle/>
          <a:p>
            <a:pPr algn="ctr"/>
            <a:r>
              <a:rPr lang="en-US" dirty="0" smtClean="0"/>
              <a:t>Journey Group</a:t>
            </a:r>
            <a:endParaRPr lang="en-US" dirty="0"/>
          </a:p>
        </p:txBody>
      </p:sp>
      <p:graphicFrame>
        <p:nvGraphicFramePr>
          <p:cNvPr id="3" name="Diagram 2"/>
          <p:cNvGraphicFramePr/>
          <p:nvPr>
            <p:extLst>
              <p:ext uri="{D42A27DB-BD31-4B8C-83A1-F6EECF244321}">
                <p14:modId xmlns:p14="http://schemas.microsoft.com/office/powerpoint/2010/main" val="4244900106"/>
              </p:ext>
            </p:extLst>
          </p:nvPr>
        </p:nvGraphicFramePr>
        <p:xfrm>
          <a:off x="-116695" y="184623"/>
          <a:ext cx="4087803" cy="63050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3230878" y="1149589"/>
            <a:ext cx="8456023" cy="1836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Sign up to participate in a journey group: Work with others in the Work.</a:t>
            </a:r>
          </a:p>
          <a:p>
            <a:pPr algn="ctr"/>
            <a:r>
              <a:rPr lang="en-US" sz="1600" dirty="0"/>
              <a:t>Self observe personality’s internal considering (making accounts</a:t>
            </a:r>
            <a:r>
              <a:rPr lang="en-US" sz="1600" dirty="0" smtClean="0"/>
              <a:t>) against those who linger in story, </a:t>
            </a:r>
            <a:r>
              <a:rPr lang="en-US" sz="1600" dirty="0"/>
              <a:t>work to externally consider. What difficulties might they be going through. </a:t>
            </a:r>
            <a:r>
              <a:rPr lang="en-US" sz="1600" dirty="0" smtClean="0"/>
              <a:t>Find the same ‘I’ in yourself that lingers in story. Know that if you can’t find it, there’s a buffer that needs to come down. Thank them (internally) for helping you to see one side of the contradiction more clearly – you owe them everything, they owe you nothing.</a:t>
            </a:r>
          </a:p>
        </p:txBody>
      </p:sp>
      <p:sp>
        <p:nvSpPr>
          <p:cNvPr id="5" name="Rounded Rectangle 4"/>
          <p:cNvSpPr/>
          <p:nvPr/>
        </p:nvSpPr>
        <p:spPr>
          <a:xfrm>
            <a:off x="2708366" y="3225589"/>
            <a:ext cx="8029303" cy="1390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Observe the I’s with the tendency to ‘call in sick’ or ‘have something come up’. What ‘I’ doesn’t want to Work? Name it. </a:t>
            </a:r>
          </a:p>
          <a:p>
            <a:pPr algn="ctr"/>
            <a:r>
              <a:rPr lang="en-US" sz="1600" dirty="0" smtClean="0"/>
              <a:t>Self observe (non-critically), non-identify, self-remember.</a:t>
            </a:r>
          </a:p>
          <a:p>
            <a:pPr algn="ctr"/>
            <a:r>
              <a:rPr lang="en-US" sz="1600" dirty="0" smtClean="0"/>
              <a:t>Change centers. Get up and get to group or email group that you won’t be attending.</a:t>
            </a:r>
            <a:endParaRPr lang="en-US" sz="1600" dirty="0"/>
          </a:p>
        </p:txBody>
      </p:sp>
      <p:sp>
        <p:nvSpPr>
          <p:cNvPr id="6" name="Rounded Rectangle 5"/>
          <p:cNvSpPr/>
          <p:nvPr/>
        </p:nvSpPr>
        <p:spPr>
          <a:xfrm>
            <a:off x="3374571" y="4813192"/>
            <a:ext cx="8312330" cy="12792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Work for the sake of the organization/group - facilitation:</a:t>
            </a:r>
          </a:p>
          <a:p>
            <a:pPr algn="ctr"/>
            <a:r>
              <a:rPr lang="en-US" sz="1600" dirty="0" smtClean="0"/>
              <a:t>In person: come early and set up chairs. Take them down and lock up at the end.</a:t>
            </a:r>
          </a:p>
          <a:p>
            <a:pPr algn="ctr"/>
            <a:r>
              <a:rPr lang="en-US" sz="1600" dirty="0" smtClean="0"/>
              <a:t>Remote: offer to facilitate, lead the prayer, bring a related meaningful B influence  reading to nourish the group with food of impressions. Pray out. </a:t>
            </a:r>
            <a:endParaRPr lang="en-US" sz="1600" dirty="0"/>
          </a:p>
        </p:txBody>
      </p:sp>
    </p:spTree>
    <p:extLst>
      <p:ext uri="{BB962C8B-B14F-4D97-AF65-F5344CB8AC3E}">
        <p14:creationId xmlns:p14="http://schemas.microsoft.com/office/powerpoint/2010/main" val="1739264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007" y="1068917"/>
            <a:ext cx="9720073" cy="4059264"/>
          </a:xfrm>
        </p:spPr>
        <p:txBody>
          <a:bodyPr>
            <a:normAutofit fontScale="85000" lnSpcReduction="20000"/>
          </a:bodyPr>
          <a:lstStyle/>
          <a:p>
            <a:pPr marL="0" indent="0">
              <a:buNone/>
            </a:pPr>
            <a:r>
              <a:rPr lang="en-US" sz="3000" b="1" dirty="0" smtClean="0"/>
              <a:t>Previous Homework: </a:t>
            </a:r>
            <a:r>
              <a:rPr lang="en-US" sz="3000" b="1" dirty="0"/>
              <a:t>Others and The Practice of Second Line </a:t>
            </a:r>
            <a:r>
              <a:rPr lang="en-US" sz="3000" b="1" dirty="0" smtClean="0"/>
              <a:t>Work</a:t>
            </a:r>
          </a:p>
          <a:p>
            <a:endParaRPr lang="en-US" sz="3000" b="1" dirty="0" smtClean="0"/>
          </a:p>
          <a:p>
            <a:pPr lvl="1"/>
            <a:r>
              <a:rPr lang="en-US" sz="2000" dirty="0" smtClean="0"/>
              <a:t>Identify </a:t>
            </a:r>
            <a:r>
              <a:rPr lang="en-US" sz="2000" dirty="0"/>
              <a:t>the Second Line Work relationships and opportunities you have in your life. If there aren’t any, make an effort to connect with a fellow Work student for the purpose of consciously chosen Second Line Work.</a:t>
            </a:r>
          </a:p>
          <a:p>
            <a:pPr lvl="1"/>
            <a:endParaRPr lang="en-US" sz="2000" dirty="0"/>
          </a:p>
          <a:p>
            <a:pPr lvl="1"/>
            <a:r>
              <a:rPr lang="en-US" sz="2000" dirty="0"/>
              <a:t>Not every Second Line Work relationship has friction. Each Second Line Work relationship is unique. There is delight in Working with another in a harmonious, peaceful way. Perhaps make an effort to express gratitude.</a:t>
            </a:r>
          </a:p>
          <a:p>
            <a:pPr lvl="1"/>
            <a:endParaRPr lang="en-US" sz="2000" dirty="0"/>
          </a:p>
          <a:p>
            <a:pPr lvl="1"/>
            <a:r>
              <a:rPr lang="en-US" sz="2000" dirty="0"/>
              <a:t>Ponder the four practical steps listed above in the email. Which aspect calls to you the most? Practice one or all of the steps this week. Observe what you see and feel and share your insights and experience(s) with your Work partner, Journey Group or during the Homework sharing during Thursday’s class.</a:t>
            </a:r>
          </a:p>
        </p:txBody>
      </p:sp>
    </p:spTree>
    <p:extLst>
      <p:ext uri="{BB962C8B-B14F-4D97-AF65-F5344CB8AC3E}">
        <p14:creationId xmlns:p14="http://schemas.microsoft.com/office/powerpoint/2010/main" val="926670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814" y="550380"/>
            <a:ext cx="9720072" cy="1499616"/>
          </a:xfrm>
        </p:spPr>
        <p:txBody>
          <a:bodyPr/>
          <a:lstStyle/>
          <a:p>
            <a:r>
              <a:rPr lang="en-US" dirty="0" smtClean="0"/>
              <a:t>Three Aspects of Third </a:t>
            </a:r>
            <a:r>
              <a:rPr lang="en-US" dirty="0"/>
              <a:t>L</a:t>
            </a:r>
            <a:r>
              <a:rPr lang="en-US" dirty="0" smtClean="0"/>
              <a:t>ine </a:t>
            </a:r>
            <a:r>
              <a:rPr lang="en-US" dirty="0"/>
              <a:t>W</a:t>
            </a:r>
            <a:r>
              <a:rPr lang="en-US" dirty="0" smtClean="0"/>
              <a:t>ork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1711083"/>
              </p:ext>
            </p:extLst>
          </p:nvPr>
        </p:nvGraphicFramePr>
        <p:xfrm>
          <a:off x="1023938" y="2286000"/>
          <a:ext cx="10035948"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9156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747" y="843421"/>
            <a:ext cx="9720072" cy="890895"/>
          </a:xfrm>
        </p:spPr>
        <p:txBody>
          <a:bodyPr>
            <a:normAutofit fontScale="90000"/>
          </a:bodyPr>
          <a:lstStyle/>
          <a:p>
            <a:pPr algn="ctr"/>
            <a:r>
              <a:rPr lang="en-US" b="1" dirty="0"/>
              <a:t>Work for the sake of the Work</a:t>
            </a:r>
            <a:r>
              <a:rPr lang="en-US" b="1" dirty="0" smtClean="0"/>
              <a:t>:</a:t>
            </a:r>
            <a:br>
              <a:rPr lang="en-US" b="1" dirty="0" smtClean="0"/>
            </a:br>
            <a:r>
              <a:rPr lang="en-US" sz="2000" b="1" dirty="0" smtClean="0"/>
              <a:t>’Psychological Commentaries on the Teaching of Gurdjieff and </a:t>
            </a:r>
            <a:r>
              <a:rPr lang="en-US" sz="2000" b="1" dirty="0" err="1" smtClean="0"/>
              <a:t>Ouspensky</a:t>
            </a:r>
            <a:r>
              <a:rPr lang="en-US" sz="2000" b="1" dirty="0" smtClean="0"/>
              <a:t>’ Vol 1 p 335, Vol 4 p.1260</a:t>
            </a:r>
            <a:r>
              <a:rPr lang="en-US" sz="2000" b="1" dirty="0"/>
              <a:t/>
            </a:r>
            <a:br>
              <a:rPr lang="en-US" sz="2000" b="1" dirty="0"/>
            </a:br>
            <a:endParaRPr lang="en-US" dirty="0"/>
          </a:p>
        </p:txBody>
      </p:sp>
      <p:sp>
        <p:nvSpPr>
          <p:cNvPr id="3" name="Content Placeholder 2"/>
          <p:cNvSpPr>
            <a:spLocks noGrp="1"/>
          </p:cNvSpPr>
          <p:nvPr>
            <p:ph idx="1"/>
          </p:nvPr>
        </p:nvSpPr>
        <p:spPr>
          <a:xfrm>
            <a:off x="910917" y="1288869"/>
            <a:ext cx="9720073" cy="5569131"/>
          </a:xfrm>
        </p:spPr>
        <p:txBody>
          <a:bodyPr>
            <a:normAutofit/>
          </a:bodyPr>
          <a:lstStyle/>
          <a:p>
            <a:endParaRPr lang="en-US" dirty="0" smtClean="0"/>
          </a:p>
          <a:p>
            <a:endParaRPr lang="en-US" u="sng" dirty="0" smtClean="0"/>
          </a:p>
          <a:p>
            <a:endParaRPr lang="en-US" dirty="0"/>
          </a:p>
          <a:p>
            <a:endParaRPr lang="en-US" dirty="0"/>
          </a:p>
        </p:txBody>
      </p:sp>
      <p:sp>
        <p:nvSpPr>
          <p:cNvPr id="4" name="Rounded Rectangle 3"/>
          <p:cNvSpPr/>
          <p:nvPr/>
        </p:nvSpPr>
        <p:spPr>
          <a:xfrm>
            <a:off x="974336" y="1617195"/>
            <a:ext cx="10231566" cy="2087244"/>
          </a:xfrm>
          <a:prstGeom prst="roundRect">
            <a:avLst/>
          </a:prstGeom>
          <a:solidFill>
            <a:schemeClr val="bg2">
              <a:lumMod val="60000"/>
              <a:lumOff val="40000"/>
            </a:schemeClr>
          </a:solid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smtClean="0"/>
          </a:p>
          <a:p>
            <a:r>
              <a:rPr lang="en-US" sz="1600" dirty="0" smtClean="0"/>
              <a:t>The </a:t>
            </a:r>
            <a:r>
              <a:rPr lang="en-US" sz="1600" dirty="0"/>
              <a:t>third line of Work is – for us at present -  to help the Work – in general and try to see what is required of us and not talk wrongly or harm the Work</a:t>
            </a:r>
            <a:r>
              <a:rPr lang="en-US" sz="1600" dirty="0" smtClean="0"/>
              <a:t>.</a:t>
            </a:r>
          </a:p>
          <a:p>
            <a:endParaRPr lang="en-US" sz="1600" dirty="0" smtClean="0"/>
          </a:p>
          <a:p>
            <a:r>
              <a:rPr lang="en-US" sz="1600" dirty="0" smtClean="0"/>
              <a:t>Right </a:t>
            </a:r>
            <a:r>
              <a:rPr lang="en-US" sz="1600" dirty="0"/>
              <a:t>valuation and right attitude to the Work belong to the third line, but they enter into everything, because unless one has valuation and right attitude one will work neither on oneself nor with others nor for the Work. As was said already, all three lines of work are necessary. A man working by himself and only for himself cannot get anywhere. To begin with, he has not the force to do so.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smtClean="0"/>
          </a:p>
        </p:txBody>
      </p:sp>
      <p:sp>
        <p:nvSpPr>
          <p:cNvPr id="6" name="Rounded Rectangle 5"/>
          <p:cNvSpPr/>
          <p:nvPr/>
        </p:nvSpPr>
        <p:spPr>
          <a:xfrm>
            <a:off x="974336" y="3995311"/>
            <a:ext cx="10231566" cy="2100689"/>
          </a:xfrm>
          <a:prstGeom prst="roundRect">
            <a:avLst/>
          </a:prstGeom>
          <a:solidFill>
            <a:schemeClr val="bg2">
              <a:lumMod val="60000"/>
              <a:lumOff val="40000"/>
            </a:schemeClr>
          </a:solid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Now in this Work, as it was once taught, we learn that before we can have something we must earn the cash to pay for it.</a:t>
            </a:r>
          </a:p>
          <a:p>
            <a:endParaRPr lang="en-US" sz="1600" dirty="0"/>
          </a:p>
          <a:p>
            <a:r>
              <a:rPr lang="en-US" sz="1600" dirty="0"/>
              <a:t>In this Work we pay beforehand. How? By working on the Three Lines of Work – work on yourself, work in connection with others, and work for the Work itself. What is work on yourself? It is, in my case, work to make Dr. Nicoll passive. What is work with others? It is exactly the magic power of external considering. What is work for the Work itself? It is to see, to understand, what we are trying to do, what direction is being given, what will help the Work itself.</a:t>
            </a:r>
          </a:p>
        </p:txBody>
      </p:sp>
    </p:spTree>
    <p:extLst>
      <p:ext uri="{BB962C8B-B14F-4D97-AF65-F5344CB8AC3E}">
        <p14:creationId xmlns:p14="http://schemas.microsoft.com/office/powerpoint/2010/main" val="1830153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57" y="572398"/>
            <a:ext cx="10724361" cy="1390152"/>
          </a:xfrm>
        </p:spPr>
        <p:txBody>
          <a:bodyPr>
            <a:noAutofit/>
          </a:bodyPr>
          <a:lstStyle/>
          <a:p>
            <a:pPr algn="ctr"/>
            <a:r>
              <a:rPr lang="en-US" sz="3600" b="1" dirty="0"/>
              <a:t>Work for the sake of the School / Organization / </a:t>
            </a:r>
            <a:r>
              <a:rPr lang="en-US" sz="3600" b="1" dirty="0" smtClean="0"/>
              <a:t>Group</a:t>
            </a:r>
            <a:r>
              <a:rPr lang="en-US" sz="3600" b="1" dirty="0"/>
              <a:t>:</a:t>
            </a:r>
            <a:br>
              <a:rPr lang="en-US" sz="3600" b="1" dirty="0"/>
            </a:br>
            <a:r>
              <a:rPr lang="en-US" sz="1400" b="1" dirty="0" smtClean="0"/>
              <a:t>’The </a:t>
            </a:r>
            <a:r>
              <a:rPr lang="en-US" sz="1400" b="1" dirty="0"/>
              <a:t>Reality of </a:t>
            </a:r>
            <a:r>
              <a:rPr lang="en-US" sz="1400" b="1" dirty="0" smtClean="0"/>
              <a:t>Being’ </a:t>
            </a:r>
            <a:r>
              <a:rPr lang="en-US" sz="1400" b="1" dirty="0"/>
              <a:t>– Jeanne de Salzmann </a:t>
            </a:r>
            <a:r>
              <a:rPr lang="en-US" sz="1400" b="1" dirty="0" smtClean="0"/>
              <a:t>p.114-115</a:t>
            </a:r>
            <a:endParaRPr lang="en-US" sz="3600" b="1" dirty="0"/>
          </a:p>
        </p:txBody>
      </p:sp>
      <p:sp>
        <p:nvSpPr>
          <p:cNvPr id="4" name="Rounded Rectangle 3"/>
          <p:cNvSpPr/>
          <p:nvPr/>
        </p:nvSpPr>
        <p:spPr>
          <a:xfrm>
            <a:off x="566057" y="2142309"/>
            <a:ext cx="5475514" cy="2411001"/>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u="sng" dirty="0"/>
              <a:t>In becoming conscious of ourselves as a group, we experience the truth of our work.</a:t>
            </a:r>
            <a:r>
              <a:rPr lang="en-US" sz="1600" b="1" dirty="0"/>
              <a:t> </a:t>
            </a:r>
            <a:endParaRPr lang="en-US" sz="1600" b="1" dirty="0" smtClean="0"/>
          </a:p>
          <a:p>
            <a:endParaRPr lang="en-US" sz="1600" b="1" u="sng" dirty="0"/>
          </a:p>
          <a:p>
            <a:r>
              <a:rPr lang="en-US" sz="1600" b="1" u="sng" dirty="0" smtClean="0"/>
              <a:t>If </a:t>
            </a:r>
            <a:r>
              <a:rPr lang="en-US" sz="1600" b="1" u="sng" dirty="0"/>
              <a:t>the group does not become conscious of itself as a group, it cannot know its place and obligations in the Work. It cannot serve, cannot play its role in the Work. </a:t>
            </a:r>
            <a:endParaRPr lang="en-US" sz="1600" dirty="0"/>
          </a:p>
        </p:txBody>
      </p:sp>
      <p:sp>
        <p:nvSpPr>
          <p:cNvPr id="5" name="Rounded Rectangle 4"/>
          <p:cNvSpPr/>
          <p:nvPr/>
        </p:nvSpPr>
        <p:spPr>
          <a:xfrm>
            <a:off x="6564087" y="2142308"/>
            <a:ext cx="4984532" cy="2411001"/>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….When we come together, I must be prepared to speak. I must constantly reflect on my work and not come in a passive state. </a:t>
            </a:r>
            <a:r>
              <a:rPr lang="en-US" sz="1600" b="1" u="sng" dirty="0"/>
              <a:t>If I come without being prepared, it has not much sense.</a:t>
            </a:r>
            <a:r>
              <a:rPr lang="en-US" sz="1600" b="1" dirty="0"/>
              <a:t> If I have no definite aim, we have nothing to speak about. How can we have an exchange?</a:t>
            </a:r>
          </a:p>
        </p:txBody>
      </p:sp>
      <p:sp>
        <p:nvSpPr>
          <p:cNvPr id="6" name="Rounded Rectangle 5"/>
          <p:cNvSpPr/>
          <p:nvPr/>
        </p:nvSpPr>
        <p:spPr>
          <a:xfrm>
            <a:off x="566056" y="4733067"/>
            <a:ext cx="10982561" cy="1369343"/>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Obligonian Strivings (5)</a:t>
            </a:r>
          </a:p>
          <a:p>
            <a:r>
              <a:rPr lang="en-US" sz="1600" dirty="0"/>
              <a:t>“the striving always to assist the most rapid perfecting of other beings, both those similar to oneself and those of other forms, up to the degree of the sacred ‘</a:t>
            </a:r>
            <a:r>
              <a:rPr lang="en-US" sz="1600" dirty="0" err="1"/>
              <a:t>Martfotai</a:t>
            </a:r>
            <a:r>
              <a:rPr lang="en-US" sz="1600" dirty="0"/>
              <a:t>,’ that is, up to the degree of the sacred degree of self-individuality.</a:t>
            </a:r>
          </a:p>
        </p:txBody>
      </p:sp>
    </p:spTree>
    <p:extLst>
      <p:ext uri="{BB962C8B-B14F-4D97-AF65-F5344CB8AC3E}">
        <p14:creationId xmlns:p14="http://schemas.microsoft.com/office/powerpoint/2010/main" val="1674422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946" y="907749"/>
            <a:ext cx="9720072" cy="390144"/>
          </a:xfrm>
        </p:spPr>
        <p:txBody>
          <a:bodyPr>
            <a:noAutofit/>
          </a:bodyPr>
          <a:lstStyle/>
          <a:p>
            <a:pPr algn="ctr"/>
            <a:r>
              <a:rPr lang="en-US" sz="4000" b="1" dirty="0"/>
              <a:t>Work for the sake of the School / Organization / </a:t>
            </a:r>
            <a:r>
              <a:rPr lang="en-US" sz="4000" b="1" dirty="0" smtClean="0"/>
              <a:t>Group</a:t>
            </a:r>
            <a:r>
              <a:rPr lang="en-US" sz="4000" b="1" dirty="0"/>
              <a:t>:</a:t>
            </a:r>
            <a:br>
              <a:rPr lang="en-US" sz="4000" b="1" dirty="0"/>
            </a:br>
            <a:r>
              <a:rPr lang="en-US" sz="1600" b="1" dirty="0"/>
              <a:t>The Fourth way – P.D. </a:t>
            </a:r>
            <a:r>
              <a:rPr lang="en-US" sz="1600" b="1" dirty="0" err="1"/>
              <a:t>Ouspensky</a:t>
            </a:r>
            <a:r>
              <a:rPr lang="en-US" sz="1600" b="1" dirty="0"/>
              <a:t> – </a:t>
            </a:r>
            <a:r>
              <a:rPr lang="en-US" sz="1600" b="1" dirty="0" smtClean="0"/>
              <a:t>p.281- </a:t>
            </a:r>
            <a:r>
              <a:rPr lang="en-US" sz="1600" b="1" dirty="0"/>
              <a:t>284</a:t>
            </a:r>
            <a:endParaRPr lang="en-US" sz="4000" dirty="0"/>
          </a:p>
        </p:txBody>
      </p:sp>
      <p:sp>
        <p:nvSpPr>
          <p:cNvPr id="4" name="Rounded Rectangle 3"/>
          <p:cNvSpPr/>
          <p:nvPr/>
        </p:nvSpPr>
        <p:spPr>
          <a:xfrm>
            <a:off x="579463" y="1926457"/>
            <a:ext cx="6474479" cy="4053719"/>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The third line is work for the school, for the organization. This last line takes on different aspects for different people….One must think about what is useful, what is necessary for the school, what the school needs, so the third line concerns the whole idea of school and all the present and the future of the work. If a man does not think about this and does not understand it, then the first two lines will not produce their full effect. This is how school-work is arranged and this is why three lines are necessary – </a:t>
            </a:r>
            <a:r>
              <a:rPr lang="en-US" b="1" u="sng" dirty="0"/>
              <a:t>one can get additional shocks and the full benefit of the work only if one works on three lines.</a:t>
            </a:r>
          </a:p>
        </p:txBody>
      </p:sp>
      <p:sp>
        <p:nvSpPr>
          <p:cNvPr id="5" name="Rounded Rectangle 4"/>
          <p:cNvSpPr/>
          <p:nvPr/>
        </p:nvSpPr>
        <p:spPr>
          <a:xfrm>
            <a:off x="7176489" y="1901655"/>
            <a:ext cx="4368375" cy="3996225"/>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So everyone who wants to go on must realize that this work, its existence and its welfare is his own business, that he must think about it, and must try to understand its requirements, must regard it as his personal concern that the work should go on, and not leave all this to other people. The most important thing is to make it one’s own concern, to think of it as one’s own work. </a:t>
            </a:r>
            <a:endParaRPr lang="en-US" sz="1600" b="1" dirty="0"/>
          </a:p>
        </p:txBody>
      </p:sp>
    </p:spTree>
    <p:extLst>
      <p:ext uri="{BB962C8B-B14F-4D97-AF65-F5344CB8AC3E}">
        <p14:creationId xmlns:p14="http://schemas.microsoft.com/office/powerpoint/2010/main" val="2075869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370" y="944325"/>
            <a:ext cx="9720072" cy="390144"/>
          </a:xfrm>
        </p:spPr>
        <p:txBody>
          <a:bodyPr>
            <a:noAutofit/>
          </a:bodyPr>
          <a:lstStyle/>
          <a:p>
            <a:pPr algn="ctr"/>
            <a:r>
              <a:rPr lang="en-US" sz="4000" b="1" dirty="0"/>
              <a:t>Work for the sake of the School / Organization / </a:t>
            </a:r>
            <a:r>
              <a:rPr lang="en-US" sz="4000" b="1" dirty="0" smtClean="0"/>
              <a:t>Group</a:t>
            </a:r>
            <a:r>
              <a:rPr lang="en-US" sz="4000" b="1" dirty="0"/>
              <a:t>:</a:t>
            </a:r>
            <a:br>
              <a:rPr lang="en-US" sz="4000" b="1" dirty="0"/>
            </a:br>
            <a:r>
              <a:rPr lang="en-US" sz="1600" b="1" dirty="0"/>
              <a:t>The Fourth way – P.D. </a:t>
            </a:r>
            <a:r>
              <a:rPr lang="en-US" sz="1600" b="1" dirty="0" err="1"/>
              <a:t>Ouspensky</a:t>
            </a:r>
            <a:r>
              <a:rPr lang="en-US" sz="1600" b="1" dirty="0"/>
              <a:t> – </a:t>
            </a:r>
            <a:r>
              <a:rPr lang="en-US" sz="1600" b="1" dirty="0" smtClean="0"/>
              <a:t>p.281-284</a:t>
            </a:r>
            <a:endParaRPr lang="en-US" sz="4000" dirty="0"/>
          </a:p>
        </p:txBody>
      </p:sp>
      <p:sp>
        <p:nvSpPr>
          <p:cNvPr id="4" name="Rounded Rectangle 3"/>
          <p:cNvSpPr/>
          <p:nvPr/>
        </p:nvSpPr>
        <p:spPr>
          <a:xfrm>
            <a:off x="579463" y="1926457"/>
            <a:ext cx="6474479" cy="3124543"/>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Payment is a most important principle in the work, and it must be understood. Without payment you cannot get anything. But as a rule we want to get something for nothing, and that is why we have nothing. If we really decided to go for this kind of knowledge –or even for quite a small thing – and we went for it regardless of everything else, we would get it. …</a:t>
            </a:r>
            <a:r>
              <a:rPr lang="en-US" sz="1600" b="1" dirty="0"/>
              <a:t>The first payment is, of course, taking the trouble to study and understand the things you hear. ….Payment in the true sense of the word, must be useful not only to you but to someone else – to the school (sharing and exchange). </a:t>
            </a:r>
          </a:p>
        </p:txBody>
      </p:sp>
      <p:sp>
        <p:nvSpPr>
          <p:cNvPr id="5" name="Rounded Rectangle 4"/>
          <p:cNvSpPr/>
          <p:nvPr/>
        </p:nvSpPr>
        <p:spPr>
          <a:xfrm>
            <a:off x="7176489" y="1901655"/>
            <a:ext cx="4368375" cy="3174145"/>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…you have received these ideas and came here because certain people have worked before you and have put their energy and time into it. Now you must learn to share the responsibility. You cannot continue getting the ideas without sharing the responsibility; this is quite natural. </a:t>
            </a:r>
          </a:p>
        </p:txBody>
      </p:sp>
      <p:sp>
        <p:nvSpPr>
          <p:cNvPr id="6" name="Rounded Rectangle 5"/>
          <p:cNvSpPr/>
          <p:nvPr/>
        </p:nvSpPr>
        <p:spPr>
          <a:xfrm>
            <a:off x="679269" y="5188635"/>
            <a:ext cx="10865595" cy="999902"/>
          </a:xfrm>
          <a:prstGeom prst="roundRect">
            <a:avLst/>
          </a:prstGeom>
          <a:solidFill>
            <a:schemeClr val="tx2">
              <a:lumMod val="50000"/>
            </a:schemeClr>
          </a:solidFill>
          <a:ln w="5715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Obligonian Strivings (4)</a:t>
            </a:r>
          </a:p>
          <a:p>
            <a:r>
              <a:rPr lang="en-US" sz="1600" dirty="0"/>
              <a:t>“ the striving from the beginning of their existence to pay for their arising and their individuality as quickly as possible, in order afterwards to be free to lighten as much as possible the Sorrow of our COMMON FATHER.</a:t>
            </a:r>
          </a:p>
        </p:txBody>
      </p:sp>
    </p:spTree>
    <p:extLst>
      <p:ext uri="{BB962C8B-B14F-4D97-AF65-F5344CB8AC3E}">
        <p14:creationId xmlns:p14="http://schemas.microsoft.com/office/powerpoint/2010/main" val="2833140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370" y="1209501"/>
            <a:ext cx="9720072" cy="390144"/>
          </a:xfrm>
        </p:spPr>
        <p:txBody>
          <a:bodyPr>
            <a:noAutofit/>
          </a:bodyPr>
          <a:lstStyle/>
          <a:p>
            <a:pPr algn="ctr"/>
            <a:r>
              <a:rPr lang="en-US" sz="3600" b="1" dirty="0"/>
              <a:t>Conscious Labors and Intentional Suffering – </a:t>
            </a:r>
            <a:r>
              <a:rPr lang="en-US" sz="3600" b="1" dirty="0" smtClean="0"/>
              <a:t>Duty/Service</a:t>
            </a:r>
            <a:r>
              <a:rPr lang="en-US" sz="3600" b="1" dirty="0"/>
              <a:t/>
            </a:r>
            <a:br>
              <a:rPr lang="en-US" sz="3600" b="1" dirty="0"/>
            </a:br>
            <a:r>
              <a:rPr lang="en-US" sz="1800" b="1" dirty="0"/>
              <a:t>The Sevenfold Work – </a:t>
            </a:r>
            <a:r>
              <a:rPr lang="en-US" sz="1800" b="1" dirty="0" smtClean="0"/>
              <a:t>J.G</a:t>
            </a:r>
            <a:r>
              <a:rPr lang="en-US" sz="1800" b="1" dirty="0"/>
              <a:t>. Bennett – Third Line of Work - Service </a:t>
            </a:r>
            <a:r>
              <a:rPr lang="en-US" sz="1800" b="1" dirty="0" smtClean="0"/>
              <a:t>p.73-81</a:t>
            </a:r>
            <a:endParaRPr lang="en-US" sz="4000" dirty="0"/>
          </a:p>
        </p:txBody>
      </p:sp>
      <p:sp>
        <p:nvSpPr>
          <p:cNvPr id="4" name="Rounded Rectangle 3"/>
          <p:cNvSpPr/>
          <p:nvPr/>
        </p:nvSpPr>
        <p:spPr>
          <a:xfrm>
            <a:off x="643558" y="2428898"/>
            <a:ext cx="3728145" cy="2591592"/>
          </a:xfrm>
          <a:prstGeom prst="roundRect">
            <a:avLst/>
          </a:prstGeom>
          <a:solidFill>
            <a:schemeClr val="accent5">
              <a:lumMod val="75000"/>
            </a:schemeClr>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The third line of work requires sacrifice and an important aspect of it is sacrifice on behalf of the needs of the future. We have to work now in order that something is made possible for people in the future who will know nothing of us and may never give the work of earlier generations a single thought. </a:t>
            </a:r>
          </a:p>
        </p:txBody>
      </p:sp>
      <p:sp>
        <p:nvSpPr>
          <p:cNvPr id="5" name="Rounded Rectangle 4"/>
          <p:cNvSpPr/>
          <p:nvPr/>
        </p:nvSpPr>
        <p:spPr>
          <a:xfrm>
            <a:off x="4505683" y="2428898"/>
            <a:ext cx="7012394" cy="2591593"/>
          </a:xfrm>
          <a:prstGeom prst="roundRect">
            <a:avLst/>
          </a:prstGeom>
          <a:solidFill>
            <a:schemeClr val="accent5">
              <a:lumMod val="75000"/>
            </a:schemeClr>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It must be fairly obvious that the third line of work must involve suffering. This is especially connected with the feeling nature, for our feelings have to be sacrificed if we are to fulfil our obligations. We have to do what we dislike, disregard our inclinations and allow demands from outside to command us. </a:t>
            </a:r>
            <a:r>
              <a:rPr lang="en-US" sz="1600" b="1" dirty="0"/>
              <a:t>As Gurdjieff suggested, if we set ourselves to be of service to others we inevitably incur suffering in ourselves. Hence the term intentional suffering: we do not seek to suffer but this comes when we put ourselves under an obligation that makes sacrifice unavoidable. </a:t>
            </a:r>
          </a:p>
        </p:txBody>
      </p:sp>
      <p:sp>
        <p:nvSpPr>
          <p:cNvPr id="7" name="Rounded Rectangle 6"/>
          <p:cNvSpPr/>
          <p:nvPr/>
        </p:nvSpPr>
        <p:spPr>
          <a:xfrm>
            <a:off x="1073327" y="5387772"/>
            <a:ext cx="9864884" cy="649623"/>
          </a:xfrm>
          <a:prstGeom prst="roundRect">
            <a:avLst/>
          </a:prstGeom>
          <a:solidFill>
            <a:schemeClr val="accent5">
              <a:lumMod val="75000"/>
            </a:schemeClr>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For Gurdjieff, </a:t>
            </a:r>
            <a:r>
              <a:rPr lang="en-US" sz="1600" b="1" dirty="0" smtClean="0"/>
              <a:t>intentional </a:t>
            </a:r>
            <a:r>
              <a:rPr lang="en-US" sz="1600" b="1" dirty="0"/>
              <a:t>suffering was the key to work and we should take this third line of work very seriously. Without undertaking responsibilities hardly anything is possible for us. </a:t>
            </a:r>
          </a:p>
        </p:txBody>
      </p:sp>
    </p:spTree>
    <p:extLst>
      <p:ext uri="{BB962C8B-B14F-4D97-AF65-F5344CB8AC3E}">
        <p14:creationId xmlns:p14="http://schemas.microsoft.com/office/powerpoint/2010/main" val="3051701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666" y="505097"/>
            <a:ext cx="9720072" cy="1260682"/>
          </a:xfrm>
        </p:spPr>
        <p:txBody>
          <a:bodyPr>
            <a:normAutofit fontScale="90000"/>
          </a:bodyPr>
          <a:lstStyle/>
          <a:p>
            <a:pPr algn="ctr"/>
            <a:r>
              <a:rPr lang="en-US" sz="3600" b="1" dirty="0">
                <a:solidFill>
                  <a:prstClr val="white"/>
                </a:solidFill>
              </a:rPr>
              <a:t>Conscious Labors and Intentional Suffering – Duty/Service</a:t>
            </a:r>
            <a:br>
              <a:rPr lang="en-US" sz="3600" b="1" dirty="0">
                <a:solidFill>
                  <a:prstClr val="white"/>
                </a:solidFill>
              </a:rPr>
            </a:br>
            <a:r>
              <a:rPr lang="en-US" sz="2000" b="1" dirty="0">
                <a:solidFill>
                  <a:prstClr val="white"/>
                </a:solidFill>
              </a:rPr>
              <a:t>The Sevenfold Work – J.G. Bennett – Third Line of Work - Service </a:t>
            </a:r>
            <a:r>
              <a:rPr lang="en-US" sz="2000" b="1" dirty="0" smtClean="0">
                <a:solidFill>
                  <a:prstClr val="white"/>
                </a:solidFill>
              </a:rPr>
              <a:t>p.73-81</a:t>
            </a:r>
            <a:endParaRPr lang="en-US" sz="6000" dirty="0"/>
          </a:p>
        </p:txBody>
      </p:sp>
      <p:sp>
        <p:nvSpPr>
          <p:cNvPr id="4" name="Rounded Rectangle 3"/>
          <p:cNvSpPr/>
          <p:nvPr/>
        </p:nvSpPr>
        <p:spPr>
          <a:xfrm>
            <a:off x="801355" y="3072383"/>
            <a:ext cx="4509495" cy="3166873"/>
          </a:xfrm>
          <a:prstGeom prst="roundRect">
            <a:avLst/>
          </a:prstGeom>
          <a:solidFill>
            <a:schemeClr val="accent5">
              <a:lumMod val="75000"/>
            </a:schemeClr>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...’what Gurdjieff calls ‘conscious </a:t>
            </a:r>
            <a:r>
              <a:rPr lang="en-US" sz="1600" dirty="0" err="1" smtClean="0"/>
              <a:t>labour</a:t>
            </a:r>
            <a:r>
              <a:rPr lang="en-US" sz="1600" dirty="0" smtClean="0"/>
              <a:t> and intentional suffering’, or being-</a:t>
            </a:r>
            <a:r>
              <a:rPr lang="en-US" sz="1600" dirty="0" err="1" smtClean="0"/>
              <a:t>partkdolg</a:t>
            </a:r>
            <a:r>
              <a:rPr lang="en-US" sz="1600" dirty="0" smtClean="0"/>
              <a:t>-duty, is understood by him as working for the good of others and particularly for the good of posterity’…through conscious </a:t>
            </a:r>
            <a:r>
              <a:rPr lang="en-US" sz="1600" dirty="0" err="1" smtClean="0"/>
              <a:t>labour</a:t>
            </a:r>
            <a:r>
              <a:rPr lang="en-US" sz="1600" dirty="0" smtClean="0"/>
              <a:t> and intentional suffering we can be liberated from the consequences of the organ </a:t>
            </a:r>
            <a:r>
              <a:rPr lang="en-US" sz="1600" dirty="0" err="1" smtClean="0"/>
              <a:t>kundabuffer</a:t>
            </a:r>
            <a:r>
              <a:rPr lang="en-US" sz="1600" dirty="0" smtClean="0"/>
              <a:t>….this is the means that has been fore-ordained by our Creator for the conscious perfecting of beings. </a:t>
            </a:r>
            <a:endParaRPr lang="en-US" sz="1600" dirty="0"/>
          </a:p>
        </p:txBody>
      </p:sp>
      <p:sp>
        <p:nvSpPr>
          <p:cNvPr id="5" name="Rounded Rectangle 4"/>
          <p:cNvSpPr/>
          <p:nvPr/>
        </p:nvSpPr>
        <p:spPr>
          <a:xfrm>
            <a:off x="5431101" y="3072383"/>
            <a:ext cx="5746948" cy="3051048"/>
          </a:xfrm>
          <a:prstGeom prst="roundRect">
            <a:avLst/>
          </a:prstGeom>
          <a:solidFill>
            <a:schemeClr val="accent5">
              <a:lumMod val="75000"/>
            </a:schemeClr>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In the teaching of </a:t>
            </a:r>
            <a:r>
              <a:rPr lang="en-US" sz="1600" dirty="0" err="1"/>
              <a:t>Shivapuri</a:t>
            </a:r>
            <a:r>
              <a:rPr lang="en-US" sz="1600" dirty="0"/>
              <a:t> Baba this work is described under the heading of duty: it is there to be done and one gets oneself to do it. We have duties to our bodies, our families, our profession and so on; all  these must be fulfilled…..</a:t>
            </a:r>
            <a:r>
              <a:rPr lang="en-US" sz="1600" b="1" dirty="0"/>
              <a:t>we do have to take into account the work on ourselves we have to do in order to get ourselves free of attachment to self interest and our private concerns. There is a wrenching of oneself away from holding on to possession of one’s own time, privacy, freedom of movement and so on. </a:t>
            </a:r>
          </a:p>
        </p:txBody>
      </p:sp>
      <p:sp>
        <p:nvSpPr>
          <p:cNvPr id="8" name="Rounded Rectangle 7"/>
          <p:cNvSpPr/>
          <p:nvPr/>
        </p:nvSpPr>
        <p:spPr>
          <a:xfrm>
            <a:off x="801355" y="1943825"/>
            <a:ext cx="10376694" cy="950512"/>
          </a:xfrm>
          <a:prstGeom prst="roundRect">
            <a:avLst/>
          </a:prstGeom>
          <a:solidFill>
            <a:schemeClr val="accent5">
              <a:lumMod val="75000"/>
            </a:schemeClr>
          </a:solid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When there is work for the sake of others we can become empty of self. This is kenosis which can only come through obeying an affirmation that comes from beyond us….There must be a true giving of oneself, not an action that produces a feeling of sacrifice which in reality indulges our sense of self. </a:t>
            </a:r>
          </a:p>
        </p:txBody>
      </p:sp>
    </p:spTree>
    <p:extLst>
      <p:ext uri="{BB962C8B-B14F-4D97-AF65-F5344CB8AC3E}">
        <p14:creationId xmlns:p14="http://schemas.microsoft.com/office/powerpoint/2010/main" val="40427959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8161</TotalTime>
  <Words>2263</Words>
  <Application>Microsoft Office PowerPoint</Application>
  <PresentationFormat>Widescreen</PresentationFormat>
  <Paragraphs>83</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Savon</vt:lpstr>
      <vt:lpstr>Third line work </vt:lpstr>
      <vt:lpstr>PowerPoint Presentation</vt:lpstr>
      <vt:lpstr>Three Aspects of Third Line Work</vt:lpstr>
      <vt:lpstr>Work for the sake of the Work: ’Psychological Commentaries on the Teaching of Gurdjieff and Ouspensky’ Vol 1 p 335, Vol 4 p.1260 </vt:lpstr>
      <vt:lpstr>Work for the sake of the School / Organization / Group: ’The Reality of Being’ – Jeanne de Salzmann p.114-115</vt:lpstr>
      <vt:lpstr>Work for the sake of the School / Organization / Group: The Fourth way – P.D. Ouspensky – p.281- 284</vt:lpstr>
      <vt:lpstr>Work for the sake of the School / Organization / Group: The Fourth way – P.D. Ouspensky – p.281-284</vt:lpstr>
      <vt:lpstr>Conscious Labors and Intentional Suffering – Duty/Service The Sevenfold Work – J.G. Bennett – Third Line of Work - Service p.73-81</vt:lpstr>
      <vt:lpstr>Conscious Labors and Intentional Suffering – Duty/Service The Sevenfold Work – J.G. Bennett – Third Line of Work - Service p.73-81</vt:lpstr>
      <vt:lpstr>Practical application – making payment</vt:lpstr>
      <vt:lpstr>Seva</vt:lpstr>
      <vt:lpstr>Journey Group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33</cp:revision>
  <dcterms:created xsi:type="dcterms:W3CDTF">2023-06-10T21:47:55Z</dcterms:created>
  <dcterms:modified xsi:type="dcterms:W3CDTF">2023-06-16T14:15:53Z</dcterms:modified>
</cp:coreProperties>
</file>