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sldIdLst>
    <p:sldId id="300" r:id="rId2"/>
    <p:sldId id="256" r:id="rId3"/>
    <p:sldId id="297" r:id="rId4"/>
    <p:sldId id="294" r:id="rId5"/>
    <p:sldId id="296" r:id="rId6"/>
    <p:sldId id="295" r:id="rId7"/>
    <p:sldId id="316" r:id="rId8"/>
    <p:sldId id="313" r:id="rId9"/>
    <p:sldId id="315" r:id="rId10"/>
    <p:sldId id="261" r:id="rId11"/>
    <p:sldId id="257" r:id="rId12"/>
    <p:sldId id="259" r:id="rId13"/>
    <p:sldId id="260" r:id="rId14"/>
    <p:sldId id="285" r:id="rId15"/>
    <p:sldId id="274" r:id="rId16"/>
    <p:sldId id="314" r:id="rId17"/>
    <p:sldId id="263" r:id="rId18"/>
    <p:sldId id="292" r:id="rId19"/>
    <p:sldId id="262" r:id="rId20"/>
    <p:sldId id="270" r:id="rId21"/>
    <p:sldId id="264" r:id="rId22"/>
    <p:sldId id="310" r:id="rId23"/>
    <p:sldId id="311" r:id="rId24"/>
    <p:sldId id="267" r:id="rId25"/>
    <p:sldId id="302" r:id="rId26"/>
    <p:sldId id="309" r:id="rId27"/>
    <p:sldId id="283" r:id="rId28"/>
    <p:sldId id="276" r:id="rId29"/>
    <p:sldId id="265" r:id="rId30"/>
    <p:sldId id="277" r:id="rId31"/>
    <p:sldId id="299" r:id="rId32"/>
    <p:sldId id="304" r:id="rId33"/>
    <p:sldId id="312" r:id="rId34"/>
    <p:sldId id="286" r:id="rId35"/>
    <p:sldId id="307" r:id="rId36"/>
    <p:sldId id="268" r:id="rId37"/>
    <p:sldId id="278" r:id="rId38"/>
    <p:sldId id="273" r:id="rId39"/>
    <p:sldId id="289" r:id="rId40"/>
    <p:sldId id="282" r:id="rId41"/>
    <p:sldId id="298" r:id="rId42"/>
    <p:sldId id="303" r:id="rId43"/>
    <p:sldId id="280" r:id="rId44"/>
    <p:sldId id="281" r:id="rId45"/>
    <p:sldId id="290" r:id="rId46"/>
    <p:sldId id="291" r:id="rId47"/>
    <p:sldId id="318"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varScale="1">
        <p:scale>
          <a:sx n="84" d="100"/>
          <a:sy n="84" d="100"/>
        </p:scale>
        <p:origin x="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1T19:44:03.1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1329,'9'-2,"0"0,-1-1,1 1,-1-2,1 1,-1-1,0 0,-1-1,1 0,9-8,11-6,268-146,-205 115,221-102,-255 124,2 3,0 2,2 4,104-21,13-5,-131 31,0 1,1 3,0 2,72-3,-89 11,-1-1,1-2,49-10,384-84,-428 92,66-1,-68 6,0-2,45-9,-37 4,1 2,61 0,-7 1,22-13,-48 5,246-53,-245 51,-47 8,1 1,41-2,-14 6,-23 2,1-1,0-2,-1-1,0-2,52-14,84-31,55-20,-31 0,61-25,-224 85,-1 1,1 2,46-7,5-1,-56 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1T19:44:06.8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1,'15'1,"1"0,-1 2,25 6,29 5,264-10,-48-4,-219 5,-1 4,0 2,106 34,-82-21,1-4,94 8,93 20,473 162,-719-199,105 35,156 76,-253-101,0-3,1-1,75 20,38-10,32 7,96 21,-196-48,145-6,-99-4,-57-3,-33-1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1T19:44:09.8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4808 1,'-63'-1,"0"4,0 1,-71 16,16 5,0-5,-215 8,39-31,-143 4,129 34,128 11,34-7,-8 4,106-27,0-2,-60 8,-203 35,61 7,-117 22,197-52,115-25,1 2,0 2,-72 28,-45 46,16-7,80-44,-32 14,11-7,68-29,-1-1,-1-1,-41 10,47-15,5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1T19:44:13.2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4188 1240,'-1'-3,"-1"0,0-1,0 1,-1 0,1 1,-1-1,1 0,-1 1,0-1,0 1,0 0,-6-3,-3-4,-38-27,-2 1,-1 4,-95-43,48 26,-91-47,-155-81,253 131,-105-35,80 35,19-3,62 29,-49-18,-131-54,40 14,117 56,-71-12,35 9,-5 0,-2 4,-175-10,-210 22,411 8,6-3,1-4,-111-24,73 10,34 8,0 3,-97-1,108 12,36-1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01T19:44:18.9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95C5C9-164C-46B3-A87E-7660D39D3106}" type="datetime2">
              <a:rPr lang="en-US" smtClean="0"/>
              <a:t>Thursday, June 22, 2023</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320468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EA2CF1-0EB2-4673-802D-3371233E4A77}" type="datetime2">
              <a:rPr lang="en-US" smtClean="0"/>
              <a:t>Thursday, June 22, 2023</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357255611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EA2CF1-0EB2-4673-802D-3371233E4A77}" type="datetime2">
              <a:rPr lang="en-US" smtClean="0"/>
              <a:t>Thursday, June 22, 2023</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96643262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EA2CF1-0EB2-4673-802D-3371233E4A77}" type="datetime2">
              <a:rPr lang="en-US" smtClean="0"/>
              <a:t>Thursday, June 22, 2023</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9344272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EA2CF1-0EB2-4673-802D-3371233E4A77}" type="datetime2">
              <a:rPr lang="en-US" smtClean="0"/>
              <a:t>Thursday, June 22, 2023</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1353987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EA2CF1-0EB2-4673-802D-3371233E4A77}" type="datetime2">
              <a:rPr lang="en-US" smtClean="0"/>
              <a:t>Thursday, June 22, 2023</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340331996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75179A-1E2B-41AB-B400-4F1B4022FAEE}" type="datetime2">
              <a:rPr lang="en-US" smtClean="0"/>
              <a:t>Thursday, June 22, 2023</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28106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681D0F-6595-4F14-8EF3-954CD87C797B}" type="datetime2">
              <a:rPr lang="en-US" smtClean="0"/>
              <a:t>Thursday, June 22, 2023</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92667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DCFF8A-AAF8-4A12-8A91-9CA0EAF6CBB9}" type="datetime2">
              <a:rPr lang="en-US" smtClean="0"/>
              <a:t>Thursday, June 22, 2023</a:t>
            </a:fld>
            <a:endParaRPr lang="en-US" dirty="0"/>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43043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CC25C3-021A-4B0B-8F70-0C181FE1CF45}" type="datetime2">
              <a:rPr lang="en-US" smtClean="0"/>
              <a:t>Thursday, June 22, 2023</a:t>
            </a:fld>
            <a:endParaRPr lang="en-US"/>
          </a:p>
        </p:txBody>
      </p:sp>
      <p:sp>
        <p:nvSpPr>
          <p:cNvPr id="5" name="Footer Placeholder 4"/>
          <p:cNvSpPr>
            <a:spLocks noGrp="1"/>
          </p:cNvSpPr>
          <p:nvPr>
            <p:ph type="ftr" sz="quarter" idx="11"/>
          </p:nvPr>
        </p:nvSpPr>
        <p:spPr/>
        <p:txBody>
          <a:bodyPr/>
          <a:lstStyle/>
          <a:p>
            <a:pPr algn="l"/>
            <a:r>
              <a:rPr lang="en-US"/>
              <a:t>Sample Footer Text</a:t>
            </a:r>
            <a:endParaRPr lang="en-US" dirty="0"/>
          </a:p>
        </p:txBody>
      </p:sp>
      <p:sp>
        <p:nvSpPr>
          <p:cNvPr id="6" name="Slide Number Placeholder 5"/>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13609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23D88D-8CEC-4ED9-A53B-5596187D9A16}" type="datetime2">
              <a:rPr lang="en-US" smtClean="0"/>
              <a:t>Thursday, June 22, 2023</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01285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CCD382-DFDA-4722-A27A-59C21AD112F2}" type="datetime2">
              <a:rPr lang="en-US" smtClean="0"/>
              <a:t>Thursday, June 22, 2023</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680130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F2A30D-1C09-413F-AAB1-38F366000715}" type="datetime2">
              <a:rPr lang="en-US" smtClean="0"/>
              <a:t>Thursday, June 22, 2023</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98948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82B9C-D65E-4F64-95C3-B10F3B00F0D9}" type="datetime2">
              <a:rPr lang="en-US" smtClean="0"/>
              <a:t>Thursday, June 22, 2023</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105599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7F5FDCC-6AAC-4A08-B9E0-3793AB5E64C3}" type="datetime2">
              <a:rPr lang="en-US" smtClean="0"/>
              <a:t>Thursday, June 22, 2023</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34878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9FE94D-439C-40F1-900E-BC07940E3988}" type="datetime2">
              <a:rPr lang="en-US" smtClean="0"/>
              <a:t>Thursday, June 22, 2023</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17355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DEA2CF1-0EB2-4673-802D-3371233E4A77}" type="datetime2">
              <a:rPr lang="en-US" smtClean="0"/>
              <a:t>Thursday, June 22, 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3370709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hf sldNum="0"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publicdomainpictures.net/view-image.php?image=176038&amp;picture=narrow-streets" TargetMode="External"/><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6.jpe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18.sv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27.pn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customXml" Target="../ink/ink4.xml"/></Relationships>
</file>

<file path=ppt/slides/_rels/slide4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5068BB-9D62-9AEA-5ACD-B176767D681B}"/>
              </a:ext>
            </a:extLst>
          </p:cNvPr>
          <p:cNvSpPr>
            <a:spLocks noGrp="1"/>
          </p:cNvSpPr>
          <p:nvPr>
            <p:ph idx="1"/>
          </p:nvPr>
        </p:nvSpPr>
        <p:spPr>
          <a:xfrm>
            <a:off x="198361" y="157617"/>
            <a:ext cx="9685867" cy="6315754"/>
          </a:xfrm>
        </p:spPr>
        <p:txBody>
          <a:bodyPr>
            <a:normAutofit/>
          </a:bodyPr>
          <a:lstStyle/>
          <a:p>
            <a:pPr algn="l" rtl="0"/>
            <a:r>
              <a:rPr lang="en-US" sz="2800" b="1" i="0" dirty="0">
                <a:solidFill>
                  <a:srgbClr val="202020"/>
                </a:solidFill>
                <a:effectLst/>
                <a:latin typeface="Helvetica" panose="020B0604020202020204" pitchFamily="34" charset="0"/>
              </a:rPr>
              <a:t>Homework </a:t>
            </a:r>
            <a:endParaRPr lang="en-US" sz="2800" b="0" i="0" dirty="0">
              <a:solidFill>
                <a:srgbClr val="202020"/>
              </a:solidFill>
              <a:effectLst/>
              <a:latin typeface="Helvetica" panose="020B0604020202020204" pitchFamily="34" charset="0"/>
            </a:endParaRPr>
          </a:p>
          <a:p>
            <a:pPr algn="l" rtl="0">
              <a:buFont typeface="Arial" panose="020B0604020202020204" pitchFamily="34" charset="0"/>
              <a:buChar char="•"/>
            </a:pPr>
            <a:r>
              <a:rPr lang="en-US" sz="2800" b="0" i="0" dirty="0">
                <a:solidFill>
                  <a:srgbClr val="202020"/>
                </a:solidFill>
                <a:effectLst/>
                <a:latin typeface="Helvetica" panose="020B0604020202020204" pitchFamily="34" charset="0"/>
              </a:rPr>
              <a:t>Identify ways in which you are making payment with gratitude and generosity to and for the Work. Where are you not grateful? Where are you constricted, and non-generous?</a:t>
            </a:r>
          </a:p>
          <a:p>
            <a:pPr algn="l" rtl="0">
              <a:buFont typeface="Arial" panose="020B0604020202020204" pitchFamily="34" charset="0"/>
              <a:buChar char="•"/>
            </a:pPr>
            <a:r>
              <a:rPr lang="en-US" sz="2800" b="0" i="0" dirty="0">
                <a:solidFill>
                  <a:srgbClr val="202020"/>
                </a:solidFill>
                <a:effectLst/>
                <a:latin typeface="Helvetica" panose="020B0604020202020204" pitchFamily="34" charset="0"/>
              </a:rPr>
              <a:t>Discern how you might make payment toward the future of the Work. How can you contribute? How can you double-down on using your gifts for others and for the Work?</a:t>
            </a:r>
          </a:p>
          <a:p>
            <a:pPr algn="l" rtl="0">
              <a:buFont typeface="Arial" panose="020B0604020202020204" pitchFamily="34" charset="0"/>
              <a:buChar char="•"/>
            </a:pPr>
            <a:r>
              <a:rPr lang="en-US" sz="2800" b="0" i="0" dirty="0">
                <a:solidFill>
                  <a:srgbClr val="202020"/>
                </a:solidFill>
                <a:effectLst/>
                <a:latin typeface="Helvetica" panose="020B0604020202020204" pitchFamily="34" charset="0"/>
              </a:rPr>
              <a:t>What role does rest play in your ability to Work? Take rest in these summer months and see how rest might play into your Work journey. </a:t>
            </a:r>
          </a:p>
          <a:p>
            <a:endParaRPr lang="en-US" dirty="0"/>
          </a:p>
        </p:txBody>
      </p:sp>
      <p:pic>
        <p:nvPicPr>
          <p:cNvPr id="5122" name="Picture 2" descr="Bird Watching Tours | Top 10 Trips for Birdwatching Enthusiasts">
            <a:extLst>
              <a:ext uri="{FF2B5EF4-FFF2-40B4-BE49-F238E27FC236}">
                <a16:creationId xmlns:a16="http://schemas.microsoft.com/office/drawing/2014/main" id="{6A6BB144-B51F-5E25-B73D-06A190DCD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5278691"/>
            <a:ext cx="2368233" cy="1579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024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0593F-58D0-2932-3794-F21BE1DA0345}"/>
              </a:ext>
            </a:extLst>
          </p:cNvPr>
          <p:cNvSpPr>
            <a:spLocks noGrp="1"/>
          </p:cNvSpPr>
          <p:nvPr>
            <p:ph type="title"/>
          </p:nvPr>
        </p:nvSpPr>
        <p:spPr/>
        <p:txBody>
          <a:bodyPr/>
          <a:lstStyle/>
          <a:p>
            <a:r>
              <a:rPr lang="en-US" dirty="0"/>
              <a:t>Thou shalt love thy neighbor as thyself</a:t>
            </a:r>
            <a:br>
              <a:rPr lang="en-US" dirty="0"/>
            </a:br>
            <a:endParaRPr lang="en-US" dirty="0"/>
          </a:p>
        </p:txBody>
      </p:sp>
      <p:sp>
        <p:nvSpPr>
          <p:cNvPr id="3" name="Rectangle 2">
            <a:extLst>
              <a:ext uri="{FF2B5EF4-FFF2-40B4-BE49-F238E27FC236}">
                <a16:creationId xmlns:a16="http://schemas.microsoft.com/office/drawing/2014/main" id="{FA75CF79-867C-EF74-20B6-F32CED753349}"/>
              </a:ext>
            </a:extLst>
          </p:cNvPr>
          <p:cNvSpPr/>
          <p:nvPr/>
        </p:nvSpPr>
        <p:spPr>
          <a:xfrm>
            <a:off x="1285428" y="5786735"/>
            <a:ext cx="6857968"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Who is my neighbor?</a:t>
            </a:r>
          </a:p>
        </p:txBody>
      </p:sp>
      <p:pic>
        <p:nvPicPr>
          <p:cNvPr id="10242" name="Picture 2" descr="Love thy neighbor as thyself' — Really? – Mondoweiss">
            <a:extLst>
              <a:ext uri="{FF2B5EF4-FFF2-40B4-BE49-F238E27FC236}">
                <a16:creationId xmlns:a16="http://schemas.microsoft.com/office/drawing/2014/main" id="{C93AD523-B8B4-DCE5-3FB4-C665BEFD9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3418" y="1548493"/>
            <a:ext cx="55245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620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An angry face">
            <a:extLst>
              <a:ext uri="{FF2B5EF4-FFF2-40B4-BE49-F238E27FC236}">
                <a16:creationId xmlns:a16="http://schemas.microsoft.com/office/drawing/2014/main" id="{D68B5AA3-23F3-BFCD-9915-CA91C60F676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3801" y="424362"/>
            <a:ext cx="1588770" cy="1588770"/>
          </a:xfrm>
          <a:prstGeom prst="rect">
            <a:avLst/>
          </a:prstGeom>
        </p:spPr>
      </p:pic>
      <p:pic>
        <p:nvPicPr>
          <p:cNvPr id="11" name="Graphic 10" descr="Angry man face">
            <a:extLst>
              <a:ext uri="{FF2B5EF4-FFF2-40B4-BE49-F238E27FC236}">
                <a16:creationId xmlns:a16="http://schemas.microsoft.com/office/drawing/2014/main" id="{EA35883D-C17F-AA29-32D4-73BD9A9DD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0215" y="3792667"/>
            <a:ext cx="1134428" cy="1134428"/>
          </a:xfrm>
          <a:prstGeom prst="rect">
            <a:avLst/>
          </a:prstGeom>
        </p:spPr>
      </p:pic>
      <p:sp>
        <p:nvSpPr>
          <p:cNvPr id="14" name="Rectangle 13">
            <a:extLst>
              <a:ext uri="{FF2B5EF4-FFF2-40B4-BE49-F238E27FC236}">
                <a16:creationId xmlns:a16="http://schemas.microsoft.com/office/drawing/2014/main" id="{19A5B468-E551-70B2-703D-DFCD633AA4BB}"/>
              </a:ext>
            </a:extLst>
          </p:cNvPr>
          <p:cNvSpPr/>
          <p:nvPr/>
        </p:nvSpPr>
        <p:spPr>
          <a:xfrm>
            <a:off x="1651021" y="4974169"/>
            <a:ext cx="6857968"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Who is my neighbor?</a:t>
            </a:r>
          </a:p>
        </p:txBody>
      </p:sp>
      <p:pic>
        <p:nvPicPr>
          <p:cNvPr id="16" name="Graphic 15" descr="A mean face">
            <a:extLst>
              <a:ext uri="{FF2B5EF4-FFF2-40B4-BE49-F238E27FC236}">
                <a16:creationId xmlns:a16="http://schemas.microsoft.com/office/drawing/2014/main" id="{346B70C2-3DE1-B52B-75EF-FB8F332046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1977" y="401927"/>
            <a:ext cx="1306286" cy="1306286"/>
          </a:xfrm>
          <a:prstGeom prst="rect">
            <a:avLst/>
          </a:prstGeom>
        </p:spPr>
      </p:pic>
      <p:pic>
        <p:nvPicPr>
          <p:cNvPr id="3074" name="Picture 2" descr="Happy Kids Jumping Together During A Sunny Day Stock Illustration -  Download Image Now - Child, Playful, Backgrounds - iStock">
            <a:extLst>
              <a:ext uri="{FF2B5EF4-FFF2-40B4-BE49-F238E27FC236}">
                <a16:creationId xmlns:a16="http://schemas.microsoft.com/office/drawing/2014/main" id="{4F0B7F31-9688-04F9-11EC-C8D0358F3A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3451" y="1055070"/>
            <a:ext cx="5302363" cy="3742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959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Face with thick eyebrows">
            <a:extLst>
              <a:ext uri="{FF2B5EF4-FFF2-40B4-BE49-F238E27FC236}">
                <a16:creationId xmlns:a16="http://schemas.microsoft.com/office/drawing/2014/main" id="{2CFA26E0-0920-67DE-5833-3E2A6C9F41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9543" y="1055913"/>
            <a:ext cx="2377621" cy="2113441"/>
          </a:xfrm>
          <a:prstGeom prst="rect">
            <a:avLst/>
          </a:prstGeom>
        </p:spPr>
      </p:pic>
      <p:pic>
        <p:nvPicPr>
          <p:cNvPr id="2050" name="Picture 2" descr="Female Form Stock Vector (Royalty Free) 105284741 | Shutterstock">
            <a:extLst>
              <a:ext uri="{FF2B5EF4-FFF2-40B4-BE49-F238E27FC236}">
                <a16:creationId xmlns:a16="http://schemas.microsoft.com/office/drawing/2014/main" id="{7841F90E-06D7-FE4E-D779-984C2779B2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666" r="55953"/>
          <a:stretch/>
        </p:blipFill>
        <p:spPr bwMode="auto">
          <a:xfrm>
            <a:off x="4383315" y="2208212"/>
            <a:ext cx="2119086" cy="244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064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ith long hair wearing a hat and glasses&#10;&#10;Description automatically generated with low confidence">
            <a:extLst>
              <a:ext uri="{FF2B5EF4-FFF2-40B4-BE49-F238E27FC236}">
                <a16:creationId xmlns:a16="http://schemas.microsoft.com/office/drawing/2014/main" id="{5E45E8FA-3C3F-4AAE-0441-B67E4B7B67FF}"/>
              </a:ext>
            </a:extLst>
          </p:cNvPr>
          <p:cNvPicPr>
            <a:picLocks noChangeAspect="1"/>
          </p:cNvPicPr>
          <p:nvPr/>
        </p:nvPicPr>
        <p:blipFill rotWithShape="1">
          <a:blip r:embed="rId2">
            <a:extLst>
              <a:ext uri="{28A0092B-C50C-407E-A947-70E740481C1C}">
                <a14:useLocalDpi xmlns:a14="http://schemas.microsoft.com/office/drawing/2010/main" val="0"/>
              </a:ext>
            </a:extLst>
          </a:blip>
          <a:srcRect l="13545" t="-2205" b="1"/>
          <a:stretch/>
        </p:blipFill>
        <p:spPr>
          <a:xfrm rot="5400000">
            <a:off x="-336097" y="1265011"/>
            <a:ext cx="5929086" cy="5256893"/>
          </a:xfrm>
          <a:prstGeom prst="rect">
            <a:avLst/>
          </a:prstGeom>
        </p:spPr>
      </p:pic>
      <p:sp>
        <p:nvSpPr>
          <p:cNvPr id="8" name="Rectangle 7">
            <a:extLst>
              <a:ext uri="{FF2B5EF4-FFF2-40B4-BE49-F238E27FC236}">
                <a16:creationId xmlns:a16="http://schemas.microsoft.com/office/drawing/2014/main" id="{8B3E3F5F-6212-9F99-AFF4-E44753FE29CC}"/>
              </a:ext>
            </a:extLst>
          </p:cNvPr>
          <p:cNvSpPr/>
          <p:nvPr/>
        </p:nvSpPr>
        <p:spPr>
          <a:xfrm>
            <a:off x="5256893" y="1886202"/>
            <a:ext cx="4569162" cy="3416320"/>
          </a:xfrm>
          <a:prstGeom prst="rect">
            <a:avLst/>
          </a:prstGeom>
          <a:noFill/>
        </p:spPr>
        <p:txBody>
          <a:bodyPr wrap="square" lIns="91440" tIns="45720" rIns="91440" bIns="45720">
            <a:spAutoFit/>
          </a:bodyPr>
          <a:lstStyle/>
          <a:p>
            <a:pPr algn="ctr"/>
            <a:r>
              <a:rPr lang="en-US" sz="3600" b="1" cap="none" spc="0" dirty="0">
                <a:ln w="12700">
                  <a:solidFill>
                    <a:schemeClr val="accent1"/>
                  </a:solidFill>
                  <a:prstDash val="solid"/>
                </a:ln>
                <a:solidFill>
                  <a:srgbClr val="00B0F0"/>
                </a:solidFill>
                <a:effectLst>
                  <a:outerShdw dist="38100" dir="2640000" algn="bl" rotWithShape="0">
                    <a:schemeClr val="accent1"/>
                  </a:outerShdw>
                </a:effectLst>
              </a:rPr>
              <a:t>The Work says:</a:t>
            </a:r>
          </a:p>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Psychologically </a:t>
            </a:r>
          </a:p>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it has </a:t>
            </a:r>
          </a:p>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to do </a:t>
            </a:r>
          </a:p>
          <a:p>
            <a:pPr algn="ctr"/>
            <a:r>
              <a:rPr lang="en-US" sz="3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with those nearest you in Being</a:t>
            </a:r>
          </a:p>
        </p:txBody>
      </p:sp>
      <p:pic>
        <p:nvPicPr>
          <p:cNvPr id="2" name="Picture 4" descr="Sacred Heart Of Jesus – Leanne Bowen">
            <a:extLst>
              <a:ext uri="{FF2B5EF4-FFF2-40B4-BE49-F238E27FC236}">
                <a16:creationId xmlns:a16="http://schemas.microsoft.com/office/drawing/2014/main" id="{F5DC623D-C356-F7D2-E900-485EB5541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446" y="5929086"/>
            <a:ext cx="591684" cy="828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22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 Didn't Have Good Boundaries! Do You? Part I – How I Learned to Protect  Myself When Reactivity Is Aimed at Me. – Dialogue Coaching">
            <a:extLst>
              <a:ext uri="{FF2B5EF4-FFF2-40B4-BE49-F238E27FC236}">
                <a16:creationId xmlns:a16="http://schemas.microsoft.com/office/drawing/2014/main" id="{4FBBD2CC-670B-807C-2F3A-0AFD106C3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129" y="3048000"/>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e Pros and Cons of Comfort Zones | Walden University">
            <a:extLst>
              <a:ext uri="{FF2B5EF4-FFF2-40B4-BE49-F238E27FC236}">
                <a16:creationId xmlns:a16="http://schemas.microsoft.com/office/drawing/2014/main" id="{F875D2DD-31B9-2B00-77A7-BF32E8E6F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18666"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402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alking down a narrow alley&#10;&#10;Description automatically generated with medium confidence">
            <a:extLst>
              <a:ext uri="{FF2B5EF4-FFF2-40B4-BE49-F238E27FC236}">
                <a16:creationId xmlns:a16="http://schemas.microsoft.com/office/drawing/2014/main" id="{2DE7578D-EC99-964D-C015-6E43AF25BED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430" y="-114300"/>
            <a:ext cx="4572000" cy="6858000"/>
          </a:xfrm>
          <a:prstGeom prst="rect">
            <a:avLst/>
          </a:prstGeom>
        </p:spPr>
      </p:pic>
      <p:sp>
        <p:nvSpPr>
          <p:cNvPr id="4" name="Rectangle 3">
            <a:extLst>
              <a:ext uri="{FF2B5EF4-FFF2-40B4-BE49-F238E27FC236}">
                <a16:creationId xmlns:a16="http://schemas.microsoft.com/office/drawing/2014/main" id="{5D6A1F03-1A58-8F00-3FB7-810C82F62C45}"/>
              </a:ext>
            </a:extLst>
          </p:cNvPr>
          <p:cNvSpPr/>
          <p:nvPr/>
        </p:nvSpPr>
        <p:spPr>
          <a:xfrm>
            <a:off x="4892040" y="258425"/>
            <a:ext cx="4572000" cy="6494085"/>
          </a:xfrm>
          <a:prstGeom prst="rect">
            <a:avLst/>
          </a:prstGeom>
          <a:noFill/>
        </p:spPr>
        <p:txBody>
          <a:bodyPr wrap="square" lIns="91440" tIns="45720" rIns="91440" bIns="45720">
            <a:spAutoFit/>
          </a:bodyPr>
          <a:lstStyle/>
          <a:p>
            <a:pPr algn="ctr"/>
            <a:r>
              <a:rPr lang="en-US" sz="2000" b="1" cap="none" spc="0" dirty="0">
                <a:ln w="13462">
                  <a:solidFill>
                    <a:schemeClr val="bg1"/>
                  </a:solidFill>
                  <a:prstDash val="solid"/>
                </a:ln>
                <a:solidFill>
                  <a:srgbClr val="00B0F0"/>
                </a:solidFill>
                <a:effectLst>
                  <a:outerShdw dist="38100" dir="2700000" algn="bl" rotWithShape="0">
                    <a:schemeClr val="accent5"/>
                  </a:outerShdw>
                </a:effectLst>
              </a:rPr>
              <a:t>When you vow together you promise to consent to this sacred union taking you to…</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eye of the needle</a:t>
            </a:r>
          </a:p>
          <a:p>
            <a:pPr algn="ctr"/>
            <a:r>
              <a:rPr lang="en-US" sz="5400" b="1" dirty="0">
                <a:ln w="13462">
                  <a:solidFill>
                    <a:schemeClr val="bg1"/>
                  </a:solidFill>
                  <a:prstDash val="solid"/>
                </a:ln>
                <a:solidFill>
                  <a:schemeClr val="accent1"/>
                </a:solidFill>
                <a:effectLst>
                  <a:outerShdw dist="38100" dir="2700000" algn="bl" rotWithShape="0">
                    <a:schemeClr val="accent5"/>
                  </a:outerShdw>
                </a:effectLst>
              </a:rPr>
              <a:t>The narrow  mi-fa</a:t>
            </a:r>
          </a:p>
          <a:p>
            <a:pPr algn="ctr"/>
            <a:r>
              <a:rPr lang="en-US" sz="3200" b="1" dirty="0">
                <a:ln w="13462">
                  <a:solidFill>
                    <a:schemeClr val="bg1"/>
                  </a:solidFill>
                  <a:prstDash val="solid"/>
                </a:ln>
                <a:solidFill>
                  <a:schemeClr val="accent1"/>
                </a:solidFill>
                <a:effectLst>
                  <a:outerShdw dist="38100" dir="2700000" algn="bl" rotWithShape="0">
                    <a:schemeClr val="accent5"/>
                  </a:outerShdw>
                </a:effectLst>
              </a:rPr>
              <a:t>The fifth way</a:t>
            </a:r>
          </a:p>
          <a:p>
            <a:pPr algn="ctr"/>
            <a:endParaRPr lang="en-US" sz="5400" b="1" dirty="0">
              <a:ln w="13462">
                <a:solidFill>
                  <a:schemeClr val="bg1"/>
                </a:solidFill>
                <a:prstDash val="solid"/>
              </a:ln>
              <a:solidFill>
                <a:schemeClr val="accent1"/>
              </a:solidFill>
              <a:effectLst>
                <a:outerShdw dist="38100" dir="2700000" algn="bl" rotWithShape="0">
                  <a:schemeClr val="accent5"/>
                </a:outerShdw>
              </a:effectLst>
            </a:endParaRPr>
          </a:p>
          <a:p>
            <a:pPr algn="ct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5" name="Rectangle 4">
            <a:extLst>
              <a:ext uri="{FF2B5EF4-FFF2-40B4-BE49-F238E27FC236}">
                <a16:creationId xmlns:a16="http://schemas.microsoft.com/office/drawing/2014/main" id="{3BD9B509-45B1-D6A7-22CD-181440577237}"/>
              </a:ext>
            </a:extLst>
          </p:cNvPr>
          <p:cNvSpPr/>
          <p:nvPr/>
        </p:nvSpPr>
        <p:spPr>
          <a:xfrm>
            <a:off x="4486275" y="5504795"/>
            <a:ext cx="5817870" cy="954107"/>
          </a:xfrm>
          <a:prstGeom prst="rect">
            <a:avLst/>
          </a:prstGeom>
          <a:noFill/>
        </p:spPr>
        <p:txBody>
          <a:bodyPr wrap="square" lIns="91440" tIns="45720" rIns="91440" bIns="45720">
            <a:spAutoFit/>
          </a:bodyPr>
          <a:lstStyle/>
          <a:p>
            <a:pPr algn="ctr"/>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My judgements a</a:t>
            </a:r>
            <a:r>
              <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re too wide to </a:t>
            </a:r>
          </a:p>
          <a:p>
            <a:pPr algn="ctr"/>
            <a:r>
              <a:rPr lang="en-US"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a:t>
            </a:r>
            <a:r>
              <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ass through </a:t>
            </a:r>
            <a:r>
              <a:rPr lang="en-US" b="1" cap="none" spc="0" dirty="0">
                <a:ln w="12700">
                  <a:solidFill>
                    <a:schemeClr val="accent3">
                      <a:lumMod val="50000"/>
                    </a:schemeClr>
                  </a:solidFill>
                  <a:prstDash val="solid"/>
                </a:ln>
                <a:solidFill>
                  <a:srgbClr val="00B0F0"/>
                </a:solidFill>
                <a:effectLst>
                  <a:innerShdw blurRad="177800">
                    <a:schemeClr val="accent3">
                      <a:lumMod val="50000"/>
                    </a:schemeClr>
                  </a:innerShdw>
                </a:effectLst>
              </a:rPr>
              <a:t>they must be left behind</a:t>
            </a:r>
            <a:endParaRPr lang="en-US" sz="28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962177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C64165-8B51-D32A-5A87-4C6C8BAF6A91}"/>
              </a:ext>
            </a:extLst>
          </p:cNvPr>
          <p:cNvPicPr>
            <a:picLocks noChangeAspect="1"/>
          </p:cNvPicPr>
          <p:nvPr/>
        </p:nvPicPr>
        <p:blipFill rotWithShape="1">
          <a:blip r:embed="rId2"/>
          <a:srcRect l="2527" t="36460" r="4006" b="16707"/>
          <a:stretch/>
        </p:blipFill>
        <p:spPr>
          <a:xfrm>
            <a:off x="0" y="1596"/>
            <a:ext cx="10262680" cy="6856404"/>
          </a:xfrm>
          <a:prstGeom prst="rect">
            <a:avLst/>
          </a:prstGeom>
        </p:spPr>
      </p:pic>
      <p:sp>
        <p:nvSpPr>
          <p:cNvPr id="3" name="Rectangle 2">
            <a:extLst>
              <a:ext uri="{FF2B5EF4-FFF2-40B4-BE49-F238E27FC236}">
                <a16:creationId xmlns:a16="http://schemas.microsoft.com/office/drawing/2014/main" id="{9DFB73D2-57FF-4299-AAD2-179F9A5E0E75}"/>
              </a:ext>
            </a:extLst>
          </p:cNvPr>
          <p:cNvSpPr/>
          <p:nvPr/>
        </p:nvSpPr>
        <p:spPr>
          <a:xfrm>
            <a:off x="1929320" y="4910435"/>
            <a:ext cx="6806928"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LOVE ONE ANOTHER</a:t>
            </a:r>
          </a:p>
        </p:txBody>
      </p:sp>
    </p:spTree>
    <p:extLst>
      <p:ext uri="{BB962C8B-B14F-4D97-AF65-F5344CB8AC3E}">
        <p14:creationId xmlns:p14="http://schemas.microsoft.com/office/powerpoint/2010/main" val="1809332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7A9A12-39D3-6BC7-84F7-9C2ABC4A84F7}"/>
              </a:ext>
            </a:extLst>
          </p:cNvPr>
          <p:cNvSpPr/>
          <p:nvPr/>
        </p:nvSpPr>
        <p:spPr>
          <a:xfrm>
            <a:off x="434341" y="243512"/>
            <a:ext cx="8229600" cy="6370975"/>
          </a:xfrm>
          <a:prstGeom prst="rect">
            <a:avLst/>
          </a:prstGeom>
          <a:noFill/>
        </p:spPr>
        <p:txBody>
          <a:bodyPr wrap="square" lIns="91440" tIns="45720" rIns="91440" bIns="45720">
            <a:spAutoFit/>
          </a:bodyPr>
          <a:lstStyle/>
          <a:p>
            <a:pPr algn="ctr"/>
            <a:r>
              <a:rPr lang="en-US" sz="2800" b="1" cap="none" spc="0" dirty="0">
                <a:ln w="12700">
                  <a:solidFill>
                    <a:schemeClr val="accent1"/>
                  </a:solidFill>
                  <a:prstDash val="solid"/>
                </a:ln>
                <a:solidFill>
                  <a:schemeClr val="accent6">
                    <a:lumMod val="75000"/>
                  </a:schemeClr>
                </a:solidFill>
                <a:effectLst>
                  <a:outerShdw dist="38100" dir="2640000" algn="bl" rotWithShape="0">
                    <a:schemeClr val="accent1"/>
                  </a:outerShdw>
                </a:effectLst>
              </a:rPr>
              <a:t>                   Let your God Love You          </a:t>
            </a:r>
            <a:r>
              <a:rPr lang="en-US" sz="1400" cap="none" spc="0" dirty="0">
                <a:ln w="12700">
                  <a:solidFill>
                    <a:schemeClr val="accent1"/>
                  </a:solidFill>
                  <a:prstDash val="solid"/>
                </a:ln>
                <a:solidFill>
                  <a:schemeClr val="accent6">
                    <a:lumMod val="75000"/>
                  </a:schemeClr>
                </a:solidFill>
                <a:effectLst>
                  <a:outerShdw dist="38100" dir="2640000" algn="bl" rotWithShape="0">
                    <a:schemeClr val="accent1"/>
                  </a:outerShdw>
                </a:effectLst>
              </a:rPr>
              <a:t>Edwina Gately</a:t>
            </a:r>
          </a:p>
          <a:p>
            <a:pPr algn="ct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Be silent</a:t>
            </a:r>
          </a:p>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Be still</a:t>
            </a:r>
          </a:p>
          <a:p>
            <a:pPr algn="ct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Alone</a:t>
            </a:r>
          </a:p>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Empty</a:t>
            </a:r>
          </a:p>
          <a:p>
            <a:pPr algn="ct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Before your God</a:t>
            </a:r>
          </a:p>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Say nothing</a:t>
            </a:r>
          </a:p>
          <a:p>
            <a:pPr algn="ct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Ask nothing</a:t>
            </a:r>
          </a:p>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Be silent</a:t>
            </a:r>
          </a:p>
          <a:p>
            <a:pPr algn="ct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Be still</a:t>
            </a:r>
          </a:p>
          <a:p>
            <a:pPr algn="ctr"/>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Let your God look upon you</a:t>
            </a:r>
          </a:p>
          <a:p>
            <a:pPr algn="ct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That is all</a:t>
            </a:r>
          </a:p>
          <a:p>
            <a:pPr algn="ctr"/>
            <a:r>
              <a:rPr lang="en-US" sz="3200" b="1" cap="none" spc="0" dirty="0">
                <a:ln w="12700">
                  <a:solidFill>
                    <a:schemeClr val="accent1"/>
                  </a:solidFill>
                  <a:prstDash val="solid"/>
                </a:ln>
                <a:solidFill>
                  <a:srgbClr val="00B0F0"/>
                </a:solidFill>
                <a:effectLst>
                  <a:outerShdw dist="38100" dir="2640000" algn="bl" rotWithShape="0">
                    <a:schemeClr val="accent1"/>
                  </a:outerShdw>
                </a:effectLst>
              </a:rPr>
              <a:t>God Knows</a:t>
            </a:r>
          </a:p>
        </p:txBody>
      </p:sp>
    </p:spTree>
    <p:extLst>
      <p:ext uri="{BB962C8B-B14F-4D97-AF65-F5344CB8AC3E}">
        <p14:creationId xmlns:p14="http://schemas.microsoft.com/office/powerpoint/2010/main" val="2015724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ay be an image of 2 people and people smiling">
            <a:extLst>
              <a:ext uri="{FF2B5EF4-FFF2-40B4-BE49-F238E27FC236}">
                <a16:creationId xmlns:a16="http://schemas.microsoft.com/office/drawing/2014/main" id="{6AC8E531-9C5B-E783-7DA5-00529E07E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0925" y="923925"/>
            <a:ext cx="5010150" cy="501015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acred Heart Of Jesus – Leanne Bowen">
            <a:extLst>
              <a:ext uri="{FF2B5EF4-FFF2-40B4-BE49-F238E27FC236}">
                <a16:creationId xmlns:a16="http://schemas.microsoft.com/office/drawing/2014/main" id="{E24DBA79-5F24-675D-BB66-7767A852B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772" y="3576804"/>
            <a:ext cx="591684" cy="8282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1F82BF-863B-7311-9E08-FCDA31C927AB}"/>
              </a:ext>
            </a:extLst>
          </p:cNvPr>
          <p:cNvSpPr txBox="1"/>
          <p:nvPr/>
        </p:nvSpPr>
        <p:spPr>
          <a:xfrm>
            <a:off x="1794510" y="6052238"/>
            <a:ext cx="6103620" cy="646331"/>
          </a:xfrm>
          <a:prstGeom prst="rect">
            <a:avLst/>
          </a:prstGeom>
          <a:noFill/>
        </p:spPr>
        <p:txBody>
          <a:bodyPr wrap="square">
            <a:spAutoFit/>
          </a:bodyPr>
          <a:lstStyle/>
          <a:p>
            <a:r>
              <a:rPr lang="en-US" b="0" i="0" dirty="0" err="1">
                <a:solidFill>
                  <a:srgbClr val="4D5156"/>
                </a:solidFill>
                <a:effectLst/>
                <a:latin typeface="Google Sans"/>
              </a:rPr>
              <a:t>Ho’oponopno</a:t>
            </a:r>
            <a:r>
              <a:rPr lang="en-US" b="0" i="0" dirty="0">
                <a:solidFill>
                  <a:srgbClr val="4D5156"/>
                </a:solidFill>
                <a:effectLst/>
                <a:latin typeface="Google Sans"/>
              </a:rPr>
              <a:t> </a:t>
            </a:r>
          </a:p>
          <a:p>
            <a:r>
              <a:rPr lang="en-US" b="0" i="0" dirty="0">
                <a:solidFill>
                  <a:srgbClr val="4D5156"/>
                </a:solidFill>
                <a:effectLst/>
                <a:latin typeface="Google Sans"/>
              </a:rPr>
              <a:t>“</a:t>
            </a:r>
            <a:r>
              <a:rPr lang="en-US" b="0" i="0" dirty="0">
                <a:solidFill>
                  <a:srgbClr val="040C28"/>
                </a:solidFill>
                <a:effectLst/>
                <a:latin typeface="Google Sans"/>
              </a:rPr>
              <a:t>I am sorry, Please forgive me, I thank you and I love you.</a:t>
            </a:r>
            <a:r>
              <a:rPr lang="en-US" b="0" i="0" dirty="0">
                <a:solidFill>
                  <a:srgbClr val="4D5156"/>
                </a:solidFill>
                <a:effectLst/>
                <a:latin typeface="Google Sans"/>
              </a:rPr>
              <a:t>”</a:t>
            </a:r>
            <a:endParaRPr lang="en-US" dirty="0"/>
          </a:p>
        </p:txBody>
      </p:sp>
    </p:spTree>
    <p:extLst>
      <p:ext uri="{BB962C8B-B14F-4D97-AF65-F5344CB8AC3E}">
        <p14:creationId xmlns:p14="http://schemas.microsoft.com/office/powerpoint/2010/main" val="418380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316FBB-22F7-91C1-E912-FD2B50C40668}"/>
              </a:ext>
            </a:extLst>
          </p:cNvPr>
          <p:cNvSpPr/>
          <p:nvPr/>
        </p:nvSpPr>
        <p:spPr>
          <a:xfrm>
            <a:off x="2705932" y="35448"/>
            <a:ext cx="3195106"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As thyself</a:t>
            </a:r>
          </a:p>
        </p:txBody>
      </p:sp>
      <p:pic>
        <p:nvPicPr>
          <p:cNvPr id="6" name="Picture 2" descr="Meditation in nature - stock photo 4105716 | Crushpixel">
            <a:extLst>
              <a:ext uri="{FF2B5EF4-FFF2-40B4-BE49-F238E27FC236}">
                <a16:creationId xmlns:a16="http://schemas.microsoft.com/office/drawing/2014/main" id="{B5CC07DA-F761-6FBC-1A11-AE131D146B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157143"/>
            <a:ext cx="5907314" cy="39382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E53DE6D-78D6-E0B1-0D0F-6D87AC1A142F}"/>
              </a:ext>
            </a:extLst>
          </p:cNvPr>
          <p:cNvSpPr/>
          <p:nvPr/>
        </p:nvSpPr>
        <p:spPr>
          <a:xfrm>
            <a:off x="314483" y="5289720"/>
            <a:ext cx="9385903"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Non-critical self-observation</a:t>
            </a:r>
          </a:p>
        </p:txBody>
      </p:sp>
      <p:sp>
        <p:nvSpPr>
          <p:cNvPr id="3" name="TextBox 2">
            <a:extLst>
              <a:ext uri="{FF2B5EF4-FFF2-40B4-BE49-F238E27FC236}">
                <a16:creationId xmlns:a16="http://schemas.microsoft.com/office/drawing/2014/main" id="{C4AFDAA4-24CA-9CDC-A583-C0D9B70D3A98}"/>
              </a:ext>
            </a:extLst>
          </p:cNvPr>
          <p:cNvSpPr txBox="1"/>
          <p:nvPr/>
        </p:nvSpPr>
        <p:spPr>
          <a:xfrm>
            <a:off x="2705932" y="6222752"/>
            <a:ext cx="6110514" cy="369332"/>
          </a:xfrm>
          <a:prstGeom prst="rect">
            <a:avLst/>
          </a:prstGeom>
          <a:noFill/>
        </p:spPr>
        <p:txBody>
          <a:bodyPr wrap="square">
            <a:spAutoFit/>
          </a:bodyPr>
          <a:lstStyle/>
          <a:p>
            <a:r>
              <a:rPr lang="en-US" sz="1800" b="1" cap="none" spc="0" dirty="0">
                <a:ln w="6600">
                  <a:solidFill>
                    <a:schemeClr val="accent2"/>
                  </a:solidFill>
                  <a:prstDash val="solid"/>
                </a:ln>
                <a:solidFill>
                  <a:srgbClr val="00B0F0"/>
                </a:solidFill>
                <a:effectLst>
                  <a:outerShdw dist="38100" dir="2700000" algn="tl" rotWithShape="0">
                    <a:schemeClr val="accent2"/>
                  </a:outerShdw>
                </a:effectLst>
              </a:rPr>
              <a:t>Don’t should all over yourself</a:t>
            </a:r>
          </a:p>
        </p:txBody>
      </p:sp>
    </p:spTree>
    <p:extLst>
      <p:ext uri="{BB962C8B-B14F-4D97-AF65-F5344CB8AC3E}">
        <p14:creationId xmlns:p14="http://schemas.microsoft.com/office/powerpoint/2010/main" val="3192189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079D7-FCAF-2A93-21EC-A0CFDC66669D}"/>
              </a:ext>
            </a:extLst>
          </p:cNvPr>
          <p:cNvSpPr>
            <a:spLocks noGrp="1"/>
          </p:cNvSpPr>
          <p:nvPr>
            <p:ph type="ctrTitle"/>
          </p:nvPr>
        </p:nvSpPr>
        <p:spPr>
          <a:xfrm>
            <a:off x="1470204" y="-833569"/>
            <a:ext cx="6802937" cy="2075012"/>
          </a:xfrm>
        </p:spPr>
        <p:txBody>
          <a:bodyPr>
            <a:normAutofit/>
          </a:bodyPr>
          <a:lstStyle/>
          <a:p>
            <a:r>
              <a:rPr lang="en-US" dirty="0"/>
              <a:t>CONSCIOUS  LOVE</a:t>
            </a:r>
          </a:p>
        </p:txBody>
      </p:sp>
      <p:pic>
        <p:nvPicPr>
          <p:cNvPr id="1034" name="Picture 10" descr="12,787 Sacred Heart Jesus Images, Stock Photos &amp; Vectors | Shutterstock">
            <a:extLst>
              <a:ext uri="{FF2B5EF4-FFF2-40B4-BE49-F238E27FC236}">
                <a16:creationId xmlns:a16="http://schemas.microsoft.com/office/drawing/2014/main" id="{D1981D20-53D8-E7FA-B90B-06F2A925B4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14" b="8232"/>
          <a:stretch/>
        </p:blipFill>
        <p:spPr bwMode="auto">
          <a:xfrm>
            <a:off x="3141980" y="1557895"/>
            <a:ext cx="4104640" cy="418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19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575192-D45F-240C-3C84-54F83B859566}"/>
              </a:ext>
            </a:extLst>
          </p:cNvPr>
          <p:cNvSpPr/>
          <p:nvPr/>
        </p:nvSpPr>
        <p:spPr>
          <a:xfrm>
            <a:off x="362856" y="377372"/>
            <a:ext cx="8931365" cy="403187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en-US" sz="3200" b="1" cap="none" spc="0" dirty="0">
                <a:ln/>
                <a:solidFill>
                  <a:schemeClr val="accent6">
                    <a:lumMod val="75000"/>
                  </a:schemeClr>
                </a:solidFill>
                <a:effectLst/>
              </a:rPr>
              <a:t>By finding the same thing in yourself, </a:t>
            </a:r>
          </a:p>
          <a:p>
            <a:r>
              <a:rPr lang="en-US" sz="3200" b="1" cap="none" spc="0" dirty="0">
                <a:ln/>
                <a:solidFill>
                  <a:schemeClr val="accent6">
                    <a:lumMod val="75000"/>
                  </a:schemeClr>
                </a:solidFill>
                <a:effectLst/>
              </a:rPr>
              <a:t>you eventually see  your </a:t>
            </a:r>
            <a:r>
              <a:rPr lang="en-US" sz="3200" b="1" cap="none" spc="0" dirty="0" err="1">
                <a:ln/>
                <a:solidFill>
                  <a:schemeClr val="accent6">
                    <a:lumMod val="75000"/>
                  </a:schemeClr>
                </a:solidFill>
                <a:effectLst/>
              </a:rPr>
              <a:t>neighbour</a:t>
            </a:r>
            <a:r>
              <a:rPr lang="en-US" sz="3200" b="1" cap="none" spc="0" dirty="0">
                <a:ln/>
                <a:solidFill>
                  <a:schemeClr val="accent6">
                    <a:lumMod val="75000"/>
                  </a:schemeClr>
                </a:solidFill>
                <a:effectLst/>
              </a:rPr>
              <a:t> </a:t>
            </a:r>
          </a:p>
          <a:p>
            <a:r>
              <a:rPr lang="en-US" sz="3200" b="1" dirty="0">
                <a:ln/>
                <a:solidFill>
                  <a:schemeClr val="accent6">
                    <a:lumMod val="75000"/>
                  </a:schemeClr>
                </a:solidFill>
              </a:rPr>
              <a:t>as yourself and yourself as </a:t>
            </a:r>
          </a:p>
          <a:p>
            <a:r>
              <a:rPr lang="en-US" sz="3200" b="1" dirty="0">
                <a:ln/>
                <a:solidFill>
                  <a:schemeClr val="accent6">
                    <a:lumMod val="75000"/>
                  </a:schemeClr>
                </a:solidFill>
              </a:rPr>
              <a:t>y</a:t>
            </a:r>
            <a:r>
              <a:rPr lang="en-US" sz="3200" b="1" cap="none" spc="0" dirty="0">
                <a:ln/>
                <a:solidFill>
                  <a:schemeClr val="accent6">
                    <a:lumMod val="75000"/>
                  </a:schemeClr>
                </a:solidFill>
                <a:effectLst/>
              </a:rPr>
              <a:t>our </a:t>
            </a:r>
            <a:r>
              <a:rPr lang="en-US" sz="3200" b="1" cap="none" spc="0" dirty="0" err="1">
                <a:ln/>
                <a:solidFill>
                  <a:schemeClr val="accent6">
                    <a:lumMod val="75000"/>
                  </a:schemeClr>
                </a:solidFill>
                <a:effectLst/>
              </a:rPr>
              <a:t>neighbour</a:t>
            </a:r>
            <a:r>
              <a:rPr lang="en-US" sz="3200" b="1" cap="none" spc="0" dirty="0">
                <a:ln/>
                <a:solidFill>
                  <a:schemeClr val="accent6">
                    <a:lumMod val="75000"/>
                  </a:schemeClr>
                </a:solidFill>
                <a:effectLst/>
              </a:rPr>
              <a:t>. But you must know yourself to begin with.  You must begin to be conscious of yourself.  This is the most necessary part of Conscious Love, which is not blind.</a:t>
            </a:r>
          </a:p>
        </p:txBody>
      </p:sp>
      <p:pic>
        <p:nvPicPr>
          <p:cNvPr id="11266" name="Picture 2" descr="Mirrored Art Installations : mirrored art installations">
            <a:extLst>
              <a:ext uri="{FF2B5EF4-FFF2-40B4-BE49-F238E27FC236}">
                <a16:creationId xmlns:a16="http://schemas.microsoft.com/office/drawing/2014/main" id="{63512E86-B831-FA9A-74E7-D3D1702D7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779" y="3849914"/>
            <a:ext cx="4512129" cy="300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826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to Measure Consciousness With the Map of Consciousness">
            <a:extLst>
              <a:ext uri="{FF2B5EF4-FFF2-40B4-BE49-F238E27FC236}">
                <a16:creationId xmlns:a16="http://schemas.microsoft.com/office/drawing/2014/main" id="{CA9AD95D-F51A-0477-C099-706545EB7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69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578CA96-F76D-9E64-F48C-373D14461CF3}"/>
              </a:ext>
            </a:extLst>
          </p:cNvPr>
          <p:cNvSpPr txBox="1"/>
          <p:nvPr/>
        </p:nvSpPr>
        <p:spPr>
          <a:xfrm>
            <a:off x="7440612" y="3265854"/>
            <a:ext cx="3063557" cy="1754326"/>
          </a:xfrm>
          <a:prstGeom prst="rect">
            <a:avLst/>
          </a:prstGeom>
          <a:noFill/>
        </p:spPr>
        <p:txBody>
          <a:bodyPr wrap="square" rtlCol="0">
            <a:spAutoFit/>
          </a:bodyPr>
          <a:lstStyle/>
          <a:p>
            <a:r>
              <a:rPr lang="en-US" b="1" dirty="0"/>
              <a:t>SUPER ATTRACTOR FIELDS</a:t>
            </a:r>
          </a:p>
          <a:p>
            <a:r>
              <a:rPr lang="en-US" dirty="0"/>
              <a:t>True spiritual states can be said to begin at a calibrated level of about 500 (Love), become Unconditional Love at 540.</a:t>
            </a:r>
          </a:p>
        </p:txBody>
      </p:sp>
    </p:spTree>
    <p:extLst>
      <p:ext uri="{BB962C8B-B14F-4D97-AF65-F5344CB8AC3E}">
        <p14:creationId xmlns:p14="http://schemas.microsoft.com/office/powerpoint/2010/main" val="128651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to Measure Consciousness With the Map of Consciousness">
            <a:extLst>
              <a:ext uri="{FF2B5EF4-FFF2-40B4-BE49-F238E27FC236}">
                <a16:creationId xmlns:a16="http://schemas.microsoft.com/office/drawing/2014/main" id="{CA9AD95D-F51A-0477-C099-706545EB7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4" b="57334"/>
          <a:stretch/>
        </p:blipFill>
        <p:spPr bwMode="auto">
          <a:xfrm>
            <a:off x="0" y="171450"/>
            <a:ext cx="7646670" cy="29260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C334CE-CBCB-B525-0B45-6B9C9D5B1057}"/>
              </a:ext>
            </a:extLst>
          </p:cNvPr>
          <p:cNvSpPr txBox="1"/>
          <p:nvPr/>
        </p:nvSpPr>
        <p:spPr>
          <a:xfrm flipH="1">
            <a:off x="1851659" y="3577590"/>
            <a:ext cx="4926331" cy="3139321"/>
          </a:xfrm>
          <a:prstGeom prst="rect">
            <a:avLst/>
          </a:prstGeom>
          <a:noFill/>
        </p:spPr>
        <p:txBody>
          <a:bodyPr wrap="square" rtlCol="0">
            <a:spAutoFit/>
          </a:bodyPr>
          <a:lstStyle/>
          <a:p>
            <a:r>
              <a:rPr lang="en-US" dirty="0"/>
              <a:t>One individual at level 500 counterbalances 750,000 individuals below 200.</a:t>
            </a:r>
          </a:p>
          <a:p>
            <a:endParaRPr lang="en-US" dirty="0"/>
          </a:p>
          <a:p>
            <a:r>
              <a:rPr lang="en-US" dirty="0"/>
              <a:t>One individual at level 700 counterbalances 70 million  individuals below 200.</a:t>
            </a:r>
          </a:p>
          <a:p>
            <a:endParaRPr lang="en-US" dirty="0"/>
          </a:p>
          <a:p>
            <a:r>
              <a:rPr lang="en-US" dirty="0"/>
              <a:t>Were it not for these counterbalances, mankind would self destruct out of the sheer mass of its unopposed negativity.</a:t>
            </a:r>
          </a:p>
          <a:p>
            <a:endParaRPr lang="en-US" dirty="0"/>
          </a:p>
          <a:p>
            <a:r>
              <a:rPr lang="en-US" u="sng" dirty="0"/>
              <a:t>Power vs. Force </a:t>
            </a:r>
          </a:p>
        </p:txBody>
      </p:sp>
    </p:spTree>
    <p:extLst>
      <p:ext uri="{BB962C8B-B14F-4D97-AF65-F5344CB8AC3E}">
        <p14:creationId xmlns:p14="http://schemas.microsoft.com/office/powerpoint/2010/main" val="1164698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to Measure Consciousness With the Map of Consciousness">
            <a:extLst>
              <a:ext uri="{FF2B5EF4-FFF2-40B4-BE49-F238E27FC236}">
                <a16:creationId xmlns:a16="http://schemas.microsoft.com/office/drawing/2014/main" id="{CA9AD95D-F51A-0477-C099-706545EB7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69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Left 1">
            <a:extLst>
              <a:ext uri="{FF2B5EF4-FFF2-40B4-BE49-F238E27FC236}">
                <a16:creationId xmlns:a16="http://schemas.microsoft.com/office/drawing/2014/main" id="{307647B4-C515-1781-D70C-20167BB0C1D1}"/>
              </a:ext>
            </a:extLst>
          </p:cNvPr>
          <p:cNvSpPr/>
          <p:nvPr/>
        </p:nvSpPr>
        <p:spPr>
          <a:xfrm>
            <a:off x="6972300" y="4377690"/>
            <a:ext cx="4914900" cy="13830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jealous, possessive, self-serving, controlling, grasping, false personality  </a:t>
            </a:r>
          </a:p>
        </p:txBody>
      </p:sp>
      <p:sp>
        <p:nvSpPr>
          <p:cNvPr id="4" name="Arrow: Left 3">
            <a:extLst>
              <a:ext uri="{FF2B5EF4-FFF2-40B4-BE49-F238E27FC236}">
                <a16:creationId xmlns:a16="http://schemas.microsoft.com/office/drawing/2014/main" id="{DE66116B-53B2-8CBC-555A-054B57EC65B4}"/>
              </a:ext>
            </a:extLst>
          </p:cNvPr>
          <p:cNvSpPr/>
          <p:nvPr/>
        </p:nvSpPr>
        <p:spPr>
          <a:xfrm>
            <a:off x="7252335" y="2907506"/>
            <a:ext cx="3474720" cy="104298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More powerful attractor patterns to align with</a:t>
            </a:r>
          </a:p>
        </p:txBody>
      </p:sp>
    </p:spTree>
    <p:extLst>
      <p:ext uri="{BB962C8B-B14F-4D97-AF65-F5344CB8AC3E}">
        <p14:creationId xmlns:p14="http://schemas.microsoft.com/office/powerpoint/2010/main" val="2615598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tar: 4 Points 4">
            <a:extLst>
              <a:ext uri="{FF2B5EF4-FFF2-40B4-BE49-F238E27FC236}">
                <a16:creationId xmlns:a16="http://schemas.microsoft.com/office/drawing/2014/main" id="{7846619B-7E22-1446-90A7-F30687657CB3}"/>
              </a:ext>
            </a:extLst>
          </p:cNvPr>
          <p:cNvSpPr/>
          <p:nvPr/>
        </p:nvSpPr>
        <p:spPr>
          <a:xfrm rot="2736921">
            <a:off x="5044443" y="4783987"/>
            <a:ext cx="1073686" cy="1359795"/>
          </a:xfrm>
          <a:prstGeom prst="star4">
            <a:avLst/>
          </a:prstGeom>
          <a:effectLst>
            <a:softEdge rad="63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Rectangle 1">
            <a:extLst>
              <a:ext uri="{FF2B5EF4-FFF2-40B4-BE49-F238E27FC236}">
                <a16:creationId xmlns:a16="http://schemas.microsoft.com/office/drawing/2014/main" id="{103D0670-EC8C-DA50-DD44-FA4F55908403}"/>
              </a:ext>
            </a:extLst>
          </p:cNvPr>
          <p:cNvSpPr/>
          <p:nvPr/>
        </p:nvSpPr>
        <p:spPr>
          <a:xfrm>
            <a:off x="1361667" y="0"/>
            <a:ext cx="7808686" cy="1754326"/>
          </a:xfrm>
          <a:prstGeom prst="rect">
            <a:avLst/>
          </a:prstGeom>
          <a:noFill/>
        </p:spPr>
        <p:txBody>
          <a:bodyPr wrap="square" lIns="91440" tIns="45720" rIns="91440" bIns="45720">
            <a:spAutoFit/>
          </a:bodyPr>
          <a:lstStyle/>
          <a:p>
            <a:pPr algn="ctr"/>
            <a:r>
              <a:rPr lang="en-US" sz="3600" b="1" cap="none" spc="0" dirty="0">
                <a:ln w="12700">
                  <a:solidFill>
                    <a:schemeClr val="accent5"/>
                  </a:solidFill>
                  <a:prstDash val="solid"/>
                </a:ln>
                <a:pattFill prst="ltDnDiag">
                  <a:fgClr>
                    <a:schemeClr val="accent5">
                      <a:lumMod val="60000"/>
                      <a:lumOff val="40000"/>
                    </a:schemeClr>
                  </a:fgClr>
                  <a:bgClr>
                    <a:schemeClr val="bg1"/>
                  </a:bgClr>
                </a:pattFill>
                <a:effectLst/>
              </a:rPr>
              <a:t>Conscious love </a:t>
            </a:r>
          </a:p>
          <a:p>
            <a:pPr algn="ctr"/>
            <a:r>
              <a:rPr lang="en-US" sz="3600" b="1" cap="none" spc="0" dirty="0">
                <a:ln w="12700">
                  <a:solidFill>
                    <a:schemeClr val="accent5"/>
                  </a:solidFill>
                  <a:prstDash val="solid"/>
                </a:ln>
                <a:pattFill prst="ltDnDiag">
                  <a:fgClr>
                    <a:schemeClr val="accent5">
                      <a:lumMod val="60000"/>
                      <a:lumOff val="40000"/>
                    </a:schemeClr>
                  </a:fgClr>
                  <a:bgClr>
                    <a:schemeClr val="bg1"/>
                  </a:bgClr>
                </a:pattFill>
                <a:effectLst/>
              </a:rPr>
              <a:t>is something </a:t>
            </a:r>
          </a:p>
          <a:p>
            <a:pPr algn="ctr"/>
            <a:r>
              <a:rPr lang="en-US" sz="3600" b="1" cap="none" spc="0" dirty="0">
                <a:ln w="12700">
                  <a:solidFill>
                    <a:schemeClr val="accent5"/>
                  </a:solidFill>
                  <a:prstDash val="solid"/>
                </a:ln>
                <a:pattFill prst="ltDnDiag">
                  <a:fgClr>
                    <a:schemeClr val="accent5">
                      <a:lumMod val="60000"/>
                      <a:lumOff val="40000"/>
                    </a:schemeClr>
                  </a:fgClr>
                  <a:bgClr>
                    <a:schemeClr val="bg1"/>
                  </a:bgClr>
                </a:pattFill>
                <a:effectLst/>
              </a:rPr>
              <a:t>that can be awakened within </a:t>
            </a:r>
            <a:r>
              <a:rPr lang="en-US" sz="3600" b="1" dirty="0">
                <a:ln w="12700">
                  <a:solidFill>
                    <a:schemeClr val="accent5"/>
                  </a:solidFill>
                  <a:prstDash val="solid"/>
                </a:ln>
                <a:pattFill prst="ltDnDiag">
                  <a:fgClr>
                    <a:schemeClr val="accent5">
                      <a:lumMod val="60000"/>
                      <a:lumOff val="40000"/>
                    </a:schemeClr>
                  </a:fgClr>
                  <a:bgClr>
                    <a:schemeClr val="bg1"/>
                  </a:bgClr>
                </a:pattFill>
              </a:rPr>
              <a:t>us</a:t>
            </a:r>
            <a:endParaRPr lang="en-US" sz="36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4" name="Star: 4 Points 3">
            <a:extLst>
              <a:ext uri="{FF2B5EF4-FFF2-40B4-BE49-F238E27FC236}">
                <a16:creationId xmlns:a16="http://schemas.microsoft.com/office/drawing/2014/main" id="{6E8A6307-C65D-4150-D3CB-19BB53201B4F}"/>
              </a:ext>
            </a:extLst>
          </p:cNvPr>
          <p:cNvSpPr/>
          <p:nvPr/>
        </p:nvSpPr>
        <p:spPr>
          <a:xfrm>
            <a:off x="6777990" y="3984171"/>
            <a:ext cx="740410" cy="718458"/>
          </a:xfrm>
          <a:prstGeom prst="star4">
            <a:avLst/>
          </a:prstGeom>
          <a:effectLst>
            <a:softEdge rad="1143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Parable of the Pearl of Great Price | Discovering Sunday School">
            <a:extLst>
              <a:ext uri="{FF2B5EF4-FFF2-40B4-BE49-F238E27FC236}">
                <a16:creationId xmlns:a16="http://schemas.microsoft.com/office/drawing/2014/main" id="{90DE2F52-F698-8640-8C49-DEE4372B0E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96" b="10436"/>
          <a:stretch/>
        </p:blipFill>
        <p:spPr bwMode="auto">
          <a:xfrm>
            <a:off x="1890213" y="1757463"/>
            <a:ext cx="6531157" cy="517187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22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xit" presetSubtype="0" fill="hold" grpId="1" nodeType="clickEffect">
                                  <p:stCondLst>
                                    <p:cond delay="0"/>
                                  </p:stCondLst>
                                  <p:childTnLst>
                                    <p:animEffect transition="out" filter="wipe(down)">
                                      <p:cBhvr>
                                        <p:cTn id="14" dur="180" accel="50000">
                                          <p:stCondLst>
                                            <p:cond delay="1820"/>
                                          </p:stCondLst>
                                        </p:cTn>
                                        <p:tgtEl>
                                          <p:spTgt spid="5"/>
                                        </p:tgtEl>
                                      </p:cBhvr>
                                    </p:animEffect>
                                    <p:anim calcmode="lin" valueType="num">
                                      <p:cBhvr>
                                        <p:cTn id="15"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22" dur="26">
                                          <p:stCondLst>
                                            <p:cond delay="620"/>
                                          </p:stCondLst>
                                        </p:cTn>
                                        <p:tgtEl>
                                          <p:spTgt spid="5"/>
                                        </p:tgtEl>
                                      </p:cBhvr>
                                      <p:to x="100000" y="60000"/>
                                    </p:animScale>
                                    <p:animScale>
                                      <p:cBhvr>
                                        <p:cTn id="23" dur="166" decel="50000">
                                          <p:stCondLst>
                                            <p:cond delay="64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set>
                                      <p:cBhvr>
                                        <p:cTn id="3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BC86-919C-12D8-ABE2-67291190F877}"/>
              </a:ext>
            </a:extLst>
          </p:cNvPr>
          <p:cNvSpPr>
            <a:spLocks noGrp="1"/>
          </p:cNvSpPr>
          <p:nvPr>
            <p:ph type="title"/>
          </p:nvPr>
        </p:nvSpPr>
        <p:spPr>
          <a:xfrm>
            <a:off x="1233715" y="-911710"/>
            <a:ext cx="11669487" cy="2595460"/>
          </a:xfrm>
        </p:spPr>
        <p:txBody>
          <a:bodyPr/>
          <a:lstStyle/>
          <a:p>
            <a:br>
              <a:rPr lang="en-US" dirty="0"/>
            </a:br>
            <a:r>
              <a:rPr lang="en-US" dirty="0"/>
              <a:t>The heart creates a powerful </a:t>
            </a:r>
            <a:br>
              <a:rPr lang="en-US" dirty="0"/>
            </a:br>
            <a:r>
              <a:rPr lang="en-US" dirty="0"/>
              <a:t>magnetic field.</a:t>
            </a:r>
          </a:p>
        </p:txBody>
      </p:sp>
      <p:sp>
        <p:nvSpPr>
          <p:cNvPr id="3" name="Text Placeholder 2">
            <a:extLst>
              <a:ext uri="{FF2B5EF4-FFF2-40B4-BE49-F238E27FC236}">
                <a16:creationId xmlns:a16="http://schemas.microsoft.com/office/drawing/2014/main" id="{B0524765-81D0-7EC3-3DB7-5BC8DAF0D657}"/>
              </a:ext>
            </a:extLst>
          </p:cNvPr>
          <p:cNvSpPr>
            <a:spLocks noGrp="1"/>
          </p:cNvSpPr>
          <p:nvPr>
            <p:ph type="body" idx="1"/>
          </p:nvPr>
        </p:nvSpPr>
        <p:spPr>
          <a:xfrm>
            <a:off x="841828" y="4698532"/>
            <a:ext cx="8596668" cy="3552161"/>
          </a:xfrm>
        </p:spPr>
        <p:txBody>
          <a:bodyPr>
            <a:normAutofit/>
          </a:bodyPr>
          <a:lstStyle/>
          <a:p>
            <a:r>
              <a:rPr lang="en-US" dirty="0"/>
              <a:t>This field can be felt within and around us.  As we grow spiritually, the electromagnetic field of the heart grows too, and our energetic influence can become important, not only to immediate family members, but to whole communities with which we are involved. We can continue to grow in that heart power and become influential and sustaining to the world around us. This can even operate to the point that a country we are travelling in at any given time will be impacted by our heart field through which grace can flow.</a:t>
            </a:r>
          </a:p>
        </p:txBody>
      </p:sp>
      <p:pic>
        <p:nvPicPr>
          <p:cNvPr id="19462" name="Picture 6" descr="33,479 Wildflower Painting Images, Stock Photos &amp; Vectors | Shutterstock">
            <a:extLst>
              <a:ext uri="{FF2B5EF4-FFF2-40B4-BE49-F238E27FC236}">
                <a16:creationId xmlns:a16="http://schemas.microsoft.com/office/drawing/2014/main" id="{B868FCB4-EB23-FDD0-DB09-9168BDED3C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45" b="11819"/>
          <a:stretch/>
        </p:blipFill>
        <p:spPr bwMode="auto">
          <a:xfrm>
            <a:off x="2753504" y="2031532"/>
            <a:ext cx="4924553" cy="23517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acred Heart Of Jesus – Leanne Bowen">
            <a:extLst>
              <a:ext uri="{FF2B5EF4-FFF2-40B4-BE49-F238E27FC236}">
                <a16:creationId xmlns:a16="http://schemas.microsoft.com/office/drawing/2014/main" id="{D8A81A3A-3127-13B9-081E-9F2742DC1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714" y="2654073"/>
            <a:ext cx="986971" cy="13816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acred Heart Of Jesus – Leanne Bowen">
            <a:extLst>
              <a:ext uri="{FF2B5EF4-FFF2-40B4-BE49-F238E27FC236}">
                <a16:creationId xmlns:a16="http://schemas.microsoft.com/office/drawing/2014/main" id="{CF387397-BBB0-7AA6-6942-0A55FF5FD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3657" y="2654073"/>
            <a:ext cx="986971" cy="1381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2D75AFCE-5FB7-8C36-B7F1-C59CB8FABB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854" y="2096789"/>
            <a:ext cx="1672050" cy="218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04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ubia Watu on Twitter: &quot;“The Heart works at a non-linear level, independent  of the physical laws of reality and thus it seems, at a quantum level of  reality, processing information at the">
            <a:extLst>
              <a:ext uri="{FF2B5EF4-FFF2-40B4-BE49-F238E27FC236}">
                <a16:creationId xmlns:a16="http://schemas.microsoft.com/office/drawing/2014/main" id="{C1CBA0AA-8D0B-2F02-DCD1-0A6A28005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230" y="666750"/>
            <a:ext cx="6972300" cy="5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81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DE4703-7330-D29A-F207-E57DB49D1327}"/>
              </a:ext>
            </a:extLst>
          </p:cNvPr>
          <p:cNvSpPr/>
          <p:nvPr/>
        </p:nvSpPr>
        <p:spPr>
          <a:xfrm>
            <a:off x="1918691" y="833735"/>
            <a:ext cx="6845144" cy="1754326"/>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Only Real ‘I’ </a:t>
            </a:r>
          </a:p>
          <a:p>
            <a:pPr algn="ctr"/>
            <a:r>
              <a:rPr lang="en-US" sz="5400" b="1" dirty="0">
                <a:ln w="22225">
                  <a:solidFill>
                    <a:schemeClr val="accent2"/>
                  </a:solidFill>
                  <a:prstDash val="solid"/>
                </a:ln>
                <a:solidFill>
                  <a:schemeClr val="accent2">
                    <a:lumMod val="40000"/>
                    <a:lumOff val="60000"/>
                  </a:schemeClr>
                </a:solidFill>
              </a:rPr>
              <a:t>Can love consciously</a:t>
            </a: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2050" name="Picture 2" descr="Are you squeezing through the eye of a needle? - Pamela Slim">
            <a:extLst>
              <a:ext uri="{FF2B5EF4-FFF2-40B4-BE49-F238E27FC236}">
                <a16:creationId xmlns:a16="http://schemas.microsoft.com/office/drawing/2014/main" id="{05C0C45B-6AA6-A75E-8ABD-E364F7F3DE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100" y="3665992"/>
            <a:ext cx="2514600" cy="1819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130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0C2BF6-7513-F35F-0C39-49177A5F527B}"/>
              </a:ext>
            </a:extLst>
          </p:cNvPr>
          <p:cNvSpPr/>
          <p:nvPr/>
        </p:nvSpPr>
        <p:spPr>
          <a:xfrm>
            <a:off x="104199" y="1847195"/>
            <a:ext cx="9847568" cy="5293757"/>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Bits and pieces of this and that</a:t>
            </a:r>
          </a:p>
          <a:p>
            <a:pPr algn="ctr"/>
            <a:r>
              <a:rPr lang="en-US" sz="3200" dirty="0">
                <a:ln w="0"/>
                <a:solidFill>
                  <a:schemeClr val="accent1"/>
                </a:solidFill>
                <a:effectLst>
                  <a:outerShdw blurRad="38100" dist="25400" dir="5400000" algn="ctr" rotWithShape="0">
                    <a:srgbClr val="6E747A">
                      <a:alpha val="43000"/>
                    </a:srgbClr>
                  </a:outerShdw>
                </a:effectLst>
              </a:rPr>
              <a:t> from the false self system</a:t>
            </a:r>
            <a:r>
              <a:rPr lang="en-US" sz="3200" b="0" cap="none" spc="0" dirty="0">
                <a:ln w="0"/>
                <a:solidFill>
                  <a:schemeClr val="accent1"/>
                </a:solidFill>
                <a:effectLst>
                  <a:outerShdw blurRad="38100" dist="25400" dir="5400000" algn="ctr" rotWithShape="0">
                    <a:srgbClr val="6E747A">
                      <a:alpha val="43000"/>
                    </a:srgbClr>
                  </a:outerShdw>
                </a:effectLst>
              </a:rPr>
              <a:t> </a:t>
            </a:r>
          </a:p>
          <a:p>
            <a:pPr algn="ctr"/>
            <a:r>
              <a:rPr lang="en-US" sz="4800" dirty="0">
                <a:ln w="0"/>
                <a:solidFill>
                  <a:schemeClr val="accent1"/>
                </a:solidFill>
                <a:effectLst>
                  <a:outerShdw blurRad="38100" dist="25400" dir="5400000" algn="ctr" rotWithShape="0">
                    <a:srgbClr val="6E747A">
                      <a:alpha val="43000"/>
                    </a:srgbClr>
                  </a:outerShdw>
                </a:effectLst>
              </a:rPr>
              <a:t>fall away</a:t>
            </a:r>
          </a:p>
          <a:p>
            <a:pPr algn="ctr"/>
            <a:endParaRPr lang="en-US" sz="5400" dirty="0">
              <a:ln w="0"/>
              <a:solidFill>
                <a:schemeClr val="accent1"/>
              </a:solidFill>
              <a:effectLst>
                <a:outerShdw blurRad="38100" dist="25400" dir="5400000" algn="ctr" rotWithShape="0">
                  <a:srgbClr val="6E747A">
                    <a:alpha val="43000"/>
                  </a:srgbClr>
                </a:outerShdw>
              </a:effectLst>
            </a:endParaRPr>
          </a:p>
          <a:p>
            <a:pPr algn="ctr"/>
            <a:r>
              <a:rPr lang="en-US" sz="3200" dirty="0">
                <a:ln w="0"/>
                <a:solidFill>
                  <a:srgbClr val="00B0F0"/>
                </a:solidFill>
                <a:effectLst>
                  <a:outerShdw blurRad="38100" dist="25400" dir="5400000" algn="ctr" rotWithShape="0">
                    <a:srgbClr val="6E747A">
                      <a:alpha val="43000"/>
                    </a:srgbClr>
                  </a:outerShdw>
                </a:effectLst>
              </a:rPr>
              <a:t>As you eventually surrender everything</a:t>
            </a:r>
          </a:p>
          <a:p>
            <a:pPr algn="ctr"/>
            <a:r>
              <a:rPr lang="en-US" sz="3200" dirty="0">
                <a:ln w="0"/>
                <a:solidFill>
                  <a:srgbClr val="00B0F0"/>
                </a:solidFill>
                <a:effectLst>
                  <a:outerShdw blurRad="38100" dist="25400" dir="5400000" algn="ctr" rotWithShape="0">
                    <a:srgbClr val="6E747A">
                      <a:alpha val="43000"/>
                    </a:srgbClr>
                  </a:outerShdw>
                </a:effectLst>
              </a:rPr>
              <a:t>that is not true, not kind,  that is in someway</a:t>
            </a:r>
          </a:p>
          <a:p>
            <a:pPr algn="ctr"/>
            <a:r>
              <a:rPr lang="en-US" sz="3200" dirty="0">
                <a:ln w="0"/>
                <a:solidFill>
                  <a:srgbClr val="00B0F0"/>
                </a:solidFill>
                <a:effectLst>
                  <a:outerShdw blurRad="38100" dist="25400" dir="5400000" algn="ctr" rotWithShape="0">
                    <a:srgbClr val="6E747A">
                      <a:alpha val="43000"/>
                    </a:srgbClr>
                  </a:outerShdw>
                </a:effectLst>
              </a:rPr>
              <a:t>unforgiving</a:t>
            </a:r>
          </a:p>
          <a:p>
            <a:pPr algn="ct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4056593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Wonder Circle: The Parable of the Great Pearl">
            <a:extLst>
              <a:ext uri="{FF2B5EF4-FFF2-40B4-BE49-F238E27FC236}">
                <a16:creationId xmlns:a16="http://schemas.microsoft.com/office/drawing/2014/main" id="{4418084B-1C12-D633-7CED-AAC7A9183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828" y="968828"/>
            <a:ext cx="7852229" cy="58891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FECC1F-5373-699B-5684-DC37326183FA}"/>
              </a:ext>
            </a:extLst>
          </p:cNvPr>
          <p:cNvSpPr txBox="1"/>
          <p:nvPr/>
        </p:nvSpPr>
        <p:spPr>
          <a:xfrm>
            <a:off x="449944" y="79829"/>
            <a:ext cx="8962570" cy="523220"/>
          </a:xfrm>
          <a:prstGeom prst="rect">
            <a:avLst/>
          </a:prstGeom>
          <a:noFill/>
        </p:spPr>
        <p:txBody>
          <a:bodyPr wrap="square">
            <a:spAutoFit/>
          </a:bodyPr>
          <a:lstStyle/>
          <a:p>
            <a:r>
              <a:rPr lang="en-US" sz="2800" b="1" dirty="0">
                <a:ln w="12700">
                  <a:solidFill>
                    <a:schemeClr val="accent5"/>
                  </a:solidFill>
                  <a:prstDash val="solid"/>
                </a:ln>
                <a:pattFill prst="ltDnDiag">
                  <a:fgClr>
                    <a:schemeClr val="accent5">
                      <a:lumMod val="60000"/>
                      <a:lumOff val="40000"/>
                    </a:schemeClr>
                  </a:fgClr>
                  <a:bgClr>
                    <a:schemeClr val="bg1"/>
                  </a:bgClr>
                </a:pattFill>
              </a:rPr>
              <a:t>Conscious Love is stronger than anything in life</a:t>
            </a:r>
            <a:endParaRPr lang="en-US" sz="2800" dirty="0"/>
          </a:p>
        </p:txBody>
      </p:sp>
    </p:spTree>
    <p:extLst>
      <p:ext uri="{BB962C8B-B14F-4D97-AF65-F5344CB8AC3E}">
        <p14:creationId xmlns:p14="http://schemas.microsoft.com/office/powerpoint/2010/main" val="1561253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n His Heart: The 2020 Prayer Pledge // Day 28 | Blessed is She – Blessed  Is She">
            <a:extLst>
              <a:ext uri="{FF2B5EF4-FFF2-40B4-BE49-F238E27FC236}">
                <a16:creationId xmlns:a16="http://schemas.microsoft.com/office/drawing/2014/main" id="{8C0969A6-5179-4536-FEDB-F2425EF42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6" y="188686"/>
            <a:ext cx="3240983" cy="388483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Sacred Heart of Jesus">
            <a:extLst>
              <a:ext uri="{FF2B5EF4-FFF2-40B4-BE49-F238E27FC236}">
                <a16:creationId xmlns:a16="http://schemas.microsoft.com/office/drawing/2014/main" id="{64E74ABE-1773-DF63-979B-ECE3D96B1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8531" y="0"/>
            <a:ext cx="52149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33AA517B-E1C9-FE3C-C931-EF33FFC264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87987"/>
            <a:ext cx="3344636" cy="256139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Sacred Heart - Dictionary Art Print — Fresh Prints of CT">
            <a:extLst>
              <a:ext uri="{FF2B5EF4-FFF2-40B4-BE49-F238E27FC236}">
                <a16:creationId xmlns:a16="http://schemas.microsoft.com/office/drawing/2014/main" id="{B9FB4005-869C-565B-92D7-AF24AAFBE7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5538" y="1265187"/>
            <a:ext cx="3344636" cy="432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117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8BAF11-CAC7-ACD7-DB16-7A17259A3713}"/>
              </a:ext>
            </a:extLst>
          </p:cNvPr>
          <p:cNvSpPr/>
          <p:nvPr/>
        </p:nvSpPr>
        <p:spPr>
          <a:xfrm>
            <a:off x="-285750" y="578465"/>
            <a:ext cx="9955530" cy="830997"/>
          </a:xfrm>
          <a:prstGeom prst="rect">
            <a:avLst/>
          </a:prstGeom>
          <a:noFill/>
        </p:spPr>
        <p:txBody>
          <a:bodyPr wrap="square" lIns="91440" tIns="45720" rIns="91440" bIns="45720">
            <a:spAutoFit/>
          </a:bodyPr>
          <a:lstStyle/>
          <a:p>
            <a:pPr algn="ctr"/>
            <a:r>
              <a:rPr lang="en-US" sz="4800" b="0" cap="none" spc="0" dirty="0">
                <a:ln w="0"/>
                <a:solidFill>
                  <a:schemeClr val="accent1"/>
                </a:solidFill>
                <a:effectLst>
                  <a:outerShdw blurRad="38100" dist="25400" dir="5400000" algn="ctr" rotWithShape="0">
                    <a:srgbClr val="6E747A">
                      <a:alpha val="43000"/>
                    </a:srgbClr>
                  </a:outerShdw>
                </a:effectLst>
              </a:rPr>
              <a:t>The Fruits of Centering Prayer</a:t>
            </a:r>
          </a:p>
        </p:txBody>
      </p:sp>
      <p:sp>
        <p:nvSpPr>
          <p:cNvPr id="3" name="Rectangle 2">
            <a:extLst>
              <a:ext uri="{FF2B5EF4-FFF2-40B4-BE49-F238E27FC236}">
                <a16:creationId xmlns:a16="http://schemas.microsoft.com/office/drawing/2014/main" id="{55796057-9485-28E7-8295-695A4D69477D}"/>
              </a:ext>
            </a:extLst>
          </p:cNvPr>
          <p:cNvSpPr/>
          <p:nvPr/>
        </p:nvSpPr>
        <p:spPr>
          <a:xfrm>
            <a:off x="531541" y="1409462"/>
            <a:ext cx="6425157" cy="6370975"/>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Silence</a:t>
            </a:r>
          </a:p>
          <a:p>
            <a:pPr marL="685800" indent="-685800">
              <a:buFont typeface="Arial" panose="020B0604020202020204" pitchFamily="34" charset="0"/>
              <a:buChar char="•"/>
            </a:pPr>
            <a:r>
              <a:rPr lang="en-US" sz="5400" b="1" dirty="0">
                <a:ln w="6600">
                  <a:solidFill>
                    <a:schemeClr val="accent2"/>
                  </a:solidFill>
                  <a:prstDash val="solid"/>
                </a:ln>
                <a:solidFill>
                  <a:srgbClr val="FFFFFF"/>
                </a:solidFill>
                <a:effectLst>
                  <a:outerShdw dist="38100" dir="2700000" algn="tl" rotWithShape="0">
                    <a:schemeClr val="accent2"/>
                  </a:outerShdw>
                </a:effectLst>
              </a:rPr>
              <a:t>Solitude</a:t>
            </a:r>
          </a:p>
          <a:p>
            <a:pPr marL="685800" indent="-685800">
              <a:buFont typeface="Arial" panose="020B0604020202020204" pitchFamily="34" charset="0"/>
              <a:buChar char="•"/>
            </a:pPr>
            <a:r>
              <a:rPr lang="en-US" sz="5400" b="1" dirty="0">
                <a:ln w="6600">
                  <a:solidFill>
                    <a:schemeClr val="accent2"/>
                  </a:solidFill>
                  <a:prstDash val="solid"/>
                </a:ln>
                <a:solidFill>
                  <a:srgbClr val="FFFFFF"/>
                </a:solidFill>
                <a:effectLst>
                  <a:outerShdw dist="38100" dir="2700000" algn="tl" rotWithShape="0">
                    <a:schemeClr val="accent2"/>
                  </a:outerShdw>
                </a:effectLst>
              </a:rPr>
              <a:t>Simplicity</a:t>
            </a:r>
            <a:endParaRPr lang="en-US" sz="1600" b="1" dirty="0">
              <a:ln w="6600">
                <a:solidFill>
                  <a:schemeClr val="accent2"/>
                </a:solidFill>
                <a:prstDash val="solid"/>
              </a:ln>
              <a:solidFill>
                <a:srgbClr val="FFFFFF"/>
              </a:solidFill>
              <a:effectLst>
                <a:outerShdw dist="38100" dir="2700000" algn="tl" rotWithShape="0">
                  <a:schemeClr val="accent2"/>
                </a:outerShdw>
              </a:effectLst>
            </a:endParaRPr>
          </a:p>
          <a:p>
            <a:pPr marL="685800" indent="-685800">
              <a:buFont typeface="Arial" panose="020B0604020202020204" pitchFamily="34" charset="0"/>
              <a:buChar char="•"/>
            </a:pP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Service</a:t>
            </a:r>
          </a:p>
          <a:p>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a:p>
            <a:endParaRPr lang="en-US" sz="2800" b="1" dirty="0">
              <a:ln w="6600">
                <a:solidFill>
                  <a:schemeClr val="accent2"/>
                </a:solidFill>
                <a:prstDash val="solid"/>
              </a:ln>
              <a:solidFill>
                <a:srgbClr val="FFFFFF"/>
              </a:solidFill>
              <a:effectLst>
                <a:outerShdw dist="38100" dir="2700000" algn="tl" rotWithShape="0">
                  <a:schemeClr val="accent2"/>
                </a:outerShdw>
              </a:effectLst>
            </a:endParaRPr>
          </a:p>
          <a:p>
            <a:r>
              <a:rPr lang="en-US" sz="2800" b="1" dirty="0">
                <a:ln w="6600">
                  <a:solidFill>
                    <a:schemeClr val="accent2"/>
                  </a:solidFill>
                  <a:prstDash val="solid"/>
                </a:ln>
                <a:solidFill>
                  <a:srgbClr val="FFFFFF"/>
                </a:solidFill>
                <a:effectLst>
                  <a:outerShdw dist="38100" dir="2700000" algn="tl" rotWithShape="0">
                    <a:schemeClr val="accent2"/>
                  </a:outerShdw>
                </a:effectLst>
              </a:rPr>
              <a:t>Ability to live in the present moment</a:t>
            </a:r>
          </a:p>
          <a:p>
            <a:pPr marL="685800" indent="-685800" algn="ctr">
              <a:buFont typeface="Arial" panose="020B0604020202020204" pitchFamily="34" charset="0"/>
              <a:buChar char="•"/>
            </a:pP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a:p>
            <a:pPr marL="685800" indent="-685800" algn="ctr">
              <a:buFont typeface="Arial" panose="020B0604020202020204" pitchFamily="34" charset="0"/>
              <a:buChar char="•"/>
            </a:pP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AutoShape 2">
            <a:extLst>
              <a:ext uri="{FF2B5EF4-FFF2-40B4-BE49-F238E27FC236}">
                <a16:creationId xmlns:a16="http://schemas.microsoft.com/office/drawing/2014/main" id="{1EA14D8D-2C77-2C53-AE90-DAAE2A007428}"/>
              </a:ext>
            </a:extLst>
          </p:cNvPr>
          <p:cNvSpPr>
            <a:spLocks noChangeAspect="1" noChangeArrowheads="1"/>
          </p:cNvSpPr>
          <p:nvPr/>
        </p:nvSpPr>
        <p:spPr bwMode="auto">
          <a:xfrm>
            <a:off x="5943600" y="3276600"/>
            <a:ext cx="1013098" cy="101309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15265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re humpback whales really not threatened anymore?">
            <a:extLst>
              <a:ext uri="{FF2B5EF4-FFF2-40B4-BE49-F238E27FC236}">
                <a16:creationId xmlns:a16="http://schemas.microsoft.com/office/drawing/2014/main" id="{500E66AF-4D0F-5C97-E8EE-087928157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1330" cy="30885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C73A3B7-B4ED-8BBB-8EBE-A9CD30DCA09F}"/>
              </a:ext>
            </a:extLst>
          </p:cNvPr>
          <p:cNvSpPr/>
          <p:nvPr/>
        </p:nvSpPr>
        <p:spPr>
          <a:xfrm>
            <a:off x="4835951" y="412821"/>
            <a:ext cx="4174734"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Falling Away</a:t>
            </a:r>
          </a:p>
        </p:txBody>
      </p:sp>
      <p:sp>
        <p:nvSpPr>
          <p:cNvPr id="3" name="Rectangle 2">
            <a:extLst>
              <a:ext uri="{FF2B5EF4-FFF2-40B4-BE49-F238E27FC236}">
                <a16:creationId xmlns:a16="http://schemas.microsoft.com/office/drawing/2014/main" id="{D74DC3C7-0874-1D6F-48C2-63038E2AA80A}"/>
              </a:ext>
            </a:extLst>
          </p:cNvPr>
          <p:cNvSpPr/>
          <p:nvPr/>
        </p:nvSpPr>
        <p:spPr>
          <a:xfrm>
            <a:off x="775813" y="3314700"/>
            <a:ext cx="5816016" cy="5262979"/>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Desire to talk</a:t>
            </a:r>
          </a:p>
          <a:p>
            <a:pPr marL="685800" indent="-685800">
              <a:buFont typeface="Arial" panose="020B0604020202020204" pitchFamily="34" charset="0"/>
              <a:buChar char="•"/>
            </a:pP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Desire to leave the house</a:t>
            </a:r>
            <a:endPar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marL="685800" indent="-685800">
              <a:buFont typeface="Arial" panose="020B0604020202020204" pitchFamily="34" charset="0"/>
              <a:buChar char="•"/>
            </a:pP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Memories</a:t>
            </a:r>
          </a:p>
          <a:p>
            <a:pPr marL="685800" indent="-685800">
              <a:buFont typeface="Arial" panose="020B0604020202020204" pitchFamily="34" charset="0"/>
              <a:buChar char="•"/>
            </a:pP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Roles and commitments</a:t>
            </a:r>
          </a:p>
          <a:p>
            <a:pPr marL="685800" indent="-685800">
              <a:buFont typeface="Arial" panose="020B0604020202020204" pitchFamily="34" charset="0"/>
              <a:buChar char="•"/>
            </a:pP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Travel</a:t>
            </a:r>
          </a:p>
          <a:p>
            <a:pPr marL="685800" indent="-685800">
              <a:buFont typeface="Arial" panose="020B0604020202020204" pitchFamily="34" charset="0"/>
              <a:buChar char="•"/>
            </a:pP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Old friendships</a:t>
            </a:r>
          </a:p>
          <a:p>
            <a:pPr marL="685800" indent="-685800">
              <a:buFont typeface="Arial" panose="020B0604020202020204" pitchFamily="34" charset="0"/>
              <a:buChar char="•"/>
            </a:pP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Things I was interested in before</a:t>
            </a:r>
          </a:p>
          <a:p>
            <a:pPr marL="685800" indent="-685800">
              <a:buFont typeface="Arial" panose="020B0604020202020204" pitchFamily="34" charset="0"/>
              <a:buChar char="•"/>
            </a:pP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Things I used to be able to do well</a:t>
            </a:r>
          </a:p>
          <a:p>
            <a:r>
              <a:rPr lang="en-US" sz="2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marL="685800" indent="-685800">
              <a:buFont typeface="Arial" panose="020B0604020202020204" pitchFamily="34" charset="0"/>
              <a:buChar char="•"/>
            </a:pPr>
            <a:endPar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marL="685800" indent="-685800" algn="ctr">
              <a:buFont typeface="Arial" panose="020B0604020202020204" pitchFamily="34" charset="0"/>
              <a:buChar char="•"/>
            </a:pP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Rectangle 3">
            <a:extLst>
              <a:ext uri="{FF2B5EF4-FFF2-40B4-BE49-F238E27FC236}">
                <a16:creationId xmlns:a16="http://schemas.microsoft.com/office/drawing/2014/main" id="{5803DCF3-1E7B-CA6E-EFBF-FB122FC87BD7}"/>
              </a:ext>
            </a:extLst>
          </p:cNvPr>
          <p:cNvSpPr/>
          <p:nvPr/>
        </p:nvSpPr>
        <p:spPr>
          <a:xfrm>
            <a:off x="4880083" y="1141841"/>
            <a:ext cx="4325223" cy="1200329"/>
          </a:xfrm>
          <a:prstGeom prst="rect">
            <a:avLst/>
          </a:prstGeom>
          <a:noFill/>
        </p:spPr>
        <p:txBody>
          <a:bodyPr wrap="none" lIns="91440" tIns="45720" rIns="91440" bIns="45720">
            <a:spAutoFit/>
          </a:bodyPr>
          <a:lstStyle/>
          <a:p>
            <a:pPr algn="ctr"/>
            <a:r>
              <a:rPr 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rPr>
              <a:t>Not literally your </a:t>
            </a:r>
          </a:p>
          <a:p>
            <a:pPr algn="ctr"/>
            <a:r>
              <a:rPr lang="en-US" sz="3600" b="1" spc="50" dirty="0">
                <a:ln w="9525" cmpd="sng">
                  <a:solidFill>
                    <a:schemeClr val="accent1"/>
                  </a:solidFill>
                  <a:prstDash val="solid"/>
                </a:ln>
                <a:solidFill>
                  <a:srgbClr val="70AD47">
                    <a:tint val="1000"/>
                  </a:srgbClr>
                </a:solidFill>
                <a:effectLst>
                  <a:glow rad="38100">
                    <a:schemeClr val="accent1">
                      <a:alpha val="40000"/>
                    </a:schemeClr>
                  </a:glow>
                </a:effectLst>
              </a:rPr>
              <a:t>lamp and your bed</a:t>
            </a:r>
            <a:endParaRPr 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147041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F6342A-974A-5705-483E-7E4E78D2C859}"/>
              </a:ext>
            </a:extLst>
          </p:cNvPr>
          <p:cNvSpPr/>
          <p:nvPr/>
        </p:nvSpPr>
        <p:spPr>
          <a:xfrm>
            <a:off x="1107724" y="499906"/>
            <a:ext cx="7451079" cy="2585323"/>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Making space and time </a:t>
            </a:r>
          </a:p>
          <a:p>
            <a:pPr algn="ctr"/>
            <a:r>
              <a:rPr lang="en-US" sz="5400" b="0" cap="none" spc="0" dirty="0">
                <a:ln w="0"/>
                <a:solidFill>
                  <a:schemeClr val="accent1"/>
                </a:solidFill>
                <a:effectLst>
                  <a:outerShdw blurRad="38100" dist="25400" dir="5400000" algn="ctr" rotWithShape="0">
                    <a:srgbClr val="6E747A">
                      <a:alpha val="43000"/>
                    </a:srgbClr>
                  </a:outerShdw>
                </a:effectLst>
              </a:rPr>
              <a:t>to live a </a:t>
            </a:r>
          </a:p>
          <a:p>
            <a:pPr algn="ctr"/>
            <a:r>
              <a:rPr lang="en-US" sz="5400" dirty="0">
                <a:ln w="0"/>
                <a:solidFill>
                  <a:schemeClr val="accent1"/>
                </a:solidFill>
                <a:effectLst>
                  <a:outerShdw blurRad="38100" dist="25400" dir="5400000" algn="ctr" rotWithShape="0">
                    <a:srgbClr val="6E747A">
                      <a:alpha val="43000"/>
                    </a:srgbClr>
                  </a:outerShdw>
                </a:effectLst>
              </a:rPr>
              <a:t>contemplative life.</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21506" name="Picture 2" descr="Joel Goldsmith's The Contemplative Life">
            <a:extLst>
              <a:ext uri="{FF2B5EF4-FFF2-40B4-BE49-F238E27FC236}">
                <a16:creationId xmlns:a16="http://schemas.microsoft.com/office/drawing/2014/main" id="{178B17D8-C58B-258A-DFA0-79B3F5425B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96" b="59071"/>
          <a:stretch/>
        </p:blipFill>
        <p:spPr bwMode="auto">
          <a:xfrm>
            <a:off x="2594439" y="3331028"/>
            <a:ext cx="4457872" cy="2806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827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FA603B-17A5-08C5-2D15-A686F1B389C6}"/>
              </a:ext>
            </a:extLst>
          </p:cNvPr>
          <p:cNvSpPr txBox="1"/>
          <p:nvPr/>
        </p:nvSpPr>
        <p:spPr>
          <a:xfrm>
            <a:off x="594360" y="1011347"/>
            <a:ext cx="6103620" cy="2523768"/>
          </a:xfrm>
          <a:prstGeom prst="rect">
            <a:avLst/>
          </a:prstGeom>
          <a:noFill/>
        </p:spPr>
        <p:txBody>
          <a:bodyPr wrap="square">
            <a:spAutoFit/>
          </a:bodyPr>
          <a:lstStyle/>
          <a:p>
            <a:r>
              <a:rPr lang="en-US" sz="1600" dirty="0">
                <a:solidFill>
                  <a:schemeClr val="accent2"/>
                </a:solidFill>
              </a:rPr>
              <a:t>John followed the way of Bhakti Yoga.  </a:t>
            </a:r>
          </a:p>
          <a:p>
            <a:r>
              <a:rPr lang="en-US" sz="1600" i="1" dirty="0">
                <a:solidFill>
                  <a:schemeClr val="accent2"/>
                </a:solidFill>
              </a:rPr>
              <a:t>Commentary on Conscious Love P. 611-612</a:t>
            </a:r>
            <a:br>
              <a:rPr lang="en-US" sz="1600" i="1" dirty="0">
                <a:solidFill>
                  <a:schemeClr val="accent2"/>
                </a:solidFill>
              </a:rPr>
            </a:br>
            <a:br>
              <a:rPr lang="en-US" i="1" dirty="0">
                <a:solidFill>
                  <a:schemeClr val="accent2"/>
                </a:solidFill>
              </a:rPr>
            </a:br>
            <a:br>
              <a:rPr lang="en-US" sz="1800" dirty="0">
                <a:solidFill>
                  <a:schemeClr val="accent6">
                    <a:lumMod val="75000"/>
                  </a:schemeClr>
                </a:solidFill>
              </a:rPr>
            </a:br>
            <a:r>
              <a:rPr lang="en-US" dirty="0">
                <a:solidFill>
                  <a:schemeClr val="accent6">
                    <a:lumMod val="75000"/>
                  </a:schemeClr>
                </a:solidFill>
              </a:rPr>
              <a:t>The object of this way is to g</a:t>
            </a:r>
            <a:r>
              <a:rPr lang="en-US" sz="1800" dirty="0">
                <a:solidFill>
                  <a:schemeClr val="accent6">
                    <a:lumMod val="75000"/>
                  </a:schemeClr>
                </a:solidFill>
              </a:rPr>
              <a:t>et in touch with Higher Emotional Centre directly through love. John said that God is love and the only way in which love can be made perfect is to know and acknowledge the existence of God.</a:t>
            </a:r>
            <a:endParaRPr lang="en-US" dirty="0"/>
          </a:p>
        </p:txBody>
      </p:sp>
      <p:sp>
        <p:nvSpPr>
          <p:cNvPr id="5" name="TextBox 4">
            <a:extLst>
              <a:ext uri="{FF2B5EF4-FFF2-40B4-BE49-F238E27FC236}">
                <a16:creationId xmlns:a16="http://schemas.microsoft.com/office/drawing/2014/main" id="{EA38E96F-7FF7-1953-616B-726FB53E5756}"/>
              </a:ext>
            </a:extLst>
          </p:cNvPr>
          <p:cNvSpPr txBox="1"/>
          <p:nvPr/>
        </p:nvSpPr>
        <p:spPr>
          <a:xfrm>
            <a:off x="594360" y="383374"/>
            <a:ext cx="6103620" cy="1200329"/>
          </a:xfrm>
          <a:prstGeom prst="rect">
            <a:avLst/>
          </a:prstGeom>
          <a:noFill/>
        </p:spPr>
        <p:txBody>
          <a:bodyPr wrap="square">
            <a:spAutoFit/>
          </a:bodyPr>
          <a:lstStyle/>
          <a:p>
            <a:r>
              <a:rPr lang="en-US" dirty="0">
                <a:solidFill>
                  <a:schemeClr val="accent2"/>
                </a:solidFill>
              </a:rPr>
              <a:t>There is no fear in love; perfect love </a:t>
            </a:r>
            <a:r>
              <a:rPr lang="en-US" dirty="0" err="1">
                <a:solidFill>
                  <a:schemeClr val="accent2"/>
                </a:solidFill>
              </a:rPr>
              <a:t>casteth</a:t>
            </a:r>
            <a:r>
              <a:rPr lang="en-US" dirty="0">
                <a:solidFill>
                  <a:schemeClr val="accent2"/>
                </a:solidFill>
              </a:rPr>
              <a:t> out fear. </a:t>
            </a:r>
          </a:p>
          <a:p>
            <a:r>
              <a:rPr lang="en-US" dirty="0">
                <a:solidFill>
                  <a:schemeClr val="accent2"/>
                </a:solidFill>
              </a:rPr>
              <a:t> </a:t>
            </a:r>
            <a:r>
              <a:rPr lang="en-US" sz="1050" dirty="0">
                <a:solidFill>
                  <a:schemeClr val="accent2"/>
                </a:solidFill>
              </a:rPr>
              <a:t>1 John IV   </a:t>
            </a:r>
            <a:br>
              <a:rPr lang="en-US" dirty="0">
                <a:solidFill>
                  <a:schemeClr val="accent2"/>
                </a:solidFill>
              </a:rPr>
            </a:br>
            <a:br>
              <a:rPr lang="en-US" dirty="0">
                <a:solidFill>
                  <a:schemeClr val="accent2"/>
                </a:solidFill>
              </a:rPr>
            </a:br>
            <a:endParaRPr lang="en-US" dirty="0"/>
          </a:p>
        </p:txBody>
      </p:sp>
      <p:pic>
        <p:nvPicPr>
          <p:cNvPr id="6" name="Picture 2" descr="Bhakti Yoga - Anahata Yoga Retreat">
            <a:extLst>
              <a:ext uri="{FF2B5EF4-FFF2-40B4-BE49-F238E27FC236}">
                <a16:creationId xmlns:a16="http://schemas.microsoft.com/office/drawing/2014/main" id="{B0C95646-6D38-B5D9-DDE9-B189D828D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170" y="3429000"/>
            <a:ext cx="3260271" cy="28673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73143C7-BE8E-5946-6726-EFBCE9D1EF2A}"/>
              </a:ext>
            </a:extLst>
          </p:cNvPr>
          <p:cNvSpPr txBox="1"/>
          <p:nvPr/>
        </p:nvSpPr>
        <p:spPr>
          <a:xfrm>
            <a:off x="2815590" y="6296339"/>
            <a:ext cx="6103620" cy="369332"/>
          </a:xfrm>
          <a:prstGeom prst="rect">
            <a:avLst/>
          </a:prstGeom>
          <a:noFill/>
        </p:spPr>
        <p:txBody>
          <a:bodyPr wrap="square">
            <a:spAutoFit/>
          </a:bodyPr>
          <a:lstStyle/>
          <a:p>
            <a:r>
              <a:rPr lang="en-US" sz="1800" b="0" i="0" dirty="0">
                <a:solidFill>
                  <a:schemeClr val="accent2"/>
                </a:solidFill>
                <a:effectLst/>
                <a:latin typeface="Open-sans"/>
              </a:rPr>
              <a:t>Bhakti Yoga: Recognition of the Divine in everything.</a:t>
            </a:r>
            <a:endParaRPr lang="en-US" dirty="0"/>
          </a:p>
        </p:txBody>
      </p:sp>
    </p:spTree>
    <p:extLst>
      <p:ext uri="{BB962C8B-B14F-4D97-AF65-F5344CB8AC3E}">
        <p14:creationId xmlns:p14="http://schemas.microsoft.com/office/powerpoint/2010/main" val="3790218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30AFD-0738-2AE4-04B5-964F63C9D0C6}"/>
              </a:ext>
            </a:extLst>
          </p:cNvPr>
          <p:cNvSpPr/>
          <p:nvPr/>
        </p:nvSpPr>
        <p:spPr>
          <a:xfrm>
            <a:off x="188686" y="292135"/>
            <a:ext cx="8795657" cy="6463308"/>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solidFill>
                  <a:srgbClr val="00B0F0"/>
                </a:solidFill>
                <a:effectLst>
                  <a:outerShdw dist="38100" dir="2640000" algn="bl" rotWithShape="0">
                    <a:schemeClr val="accent1"/>
                  </a:outerShdw>
                </a:effectLst>
              </a:rPr>
              <a:t>Conscious love </a:t>
            </a:r>
            <a:r>
              <a:rPr lang="en-US" sz="5400" b="1" cap="none" spc="0" dirty="0">
                <a:ln w="12700">
                  <a:solidFill>
                    <a:schemeClr val="accent1"/>
                  </a:solidFill>
                  <a:prstDash val="solid"/>
                </a:ln>
                <a:solidFill>
                  <a:srgbClr val="00B0F0"/>
                </a:solidFill>
                <a:effectLst>
                  <a:outerShdw dist="38100" dir="2640000" algn="bl" rotWithShape="0">
                    <a:schemeClr val="accent1"/>
                  </a:outerShdw>
                </a:effectLst>
                <a:highlight>
                  <a:srgbClr val="FFFF00"/>
                </a:highlight>
              </a:rPr>
              <a:t>changes the signs in us </a:t>
            </a:r>
          </a:p>
          <a:p>
            <a:pPr algn="ctr"/>
            <a:r>
              <a:rPr lang="en-US" sz="5400" b="1" dirty="0">
                <a:ln w="12700">
                  <a:solidFill>
                    <a:schemeClr val="accent1"/>
                  </a:solidFill>
                  <a:prstDash val="solid"/>
                </a:ln>
                <a:solidFill>
                  <a:srgbClr val="00B0F0"/>
                </a:solidFill>
                <a:effectLst>
                  <a:outerShdw dist="38100" dir="2640000" algn="bl" rotWithShape="0">
                    <a:schemeClr val="accent1"/>
                  </a:outerShdw>
                </a:effectLst>
              </a:rPr>
              <a:t>+ - + </a:t>
            </a:r>
            <a:r>
              <a:rPr lang="en-US" sz="5400" b="1" baseline="-25000" dirty="0">
                <a:ln w="12700">
                  <a:solidFill>
                    <a:schemeClr val="accent1"/>
                  </a:solidFill>
                  <a:prstDash val="solid"/>
                </a:ln>
                <a:solidFill>
                  <a:srgbClr val="00B0F0"/>
                </a:solidFill>
                <a:effectLst>
                  <a:outerShdw dist="38100" dir="2640000" algn="bl" rotWithShape="0">
                    <a:schemeClr val="accent1"/>
                  </a:outerShdw>
                </a:effectLst>
              </a:rPr>
              <a:t> </a:t>
            </a:r>
            <a:r>
              <a:rPr lang="en-US" sz="5400" b="1" cap="none" spc="0" dirty="0">
                <a:ln w="12700">
                  <a:solidFill>
                    <a:schemeClr val="accent1"/>
                  </a:solidFill>
                  <a:prstDash val="solid"/>
                </a:ln>
                <a:solidFill>
                  <a:srgbClr val="00B0F0"/>
                </a:solidFill>
                <a:effectLst>
                  <a:outerShdw dist="38100" dir="2640000" algn="bl" rotWithShape="0">
                    <a:schemeClr val="accent1"/>
                  </a:outerShdw>
                </a:effectLst>
              </a:rPr>
              <a:t>and reverses </a:t>
            </a:r>
            <a:r>
              <a:rPr lang="en-US" sz="5400" b="1" dirty="0">
                <a:ln w="12700">
                  <a:solidFill>
                    <a:schemeClr val="accent1"/>
                  </a:solidFill>
                  <a:prstDash val="solid"/>
                </a:ln>
                <a:solidFill>
                  <a:srgbClr val="00B0F0"/>
                </a:solidFill>
                <a:effectLst>
                  <a:outerShdw dist="38100" dir="2640000" algn="bl" rotWithShape="0">
                    <a:schemeClr val="accent1"/>
                  </a:outerShdw>
                </a:effectLst>
              </a:rPr>
              <a:t>- + - </a:t>
            </a:r>
            <a:endParaRPr lang="en-US" sz="5400" b="1" cap="none" spc="0" dirty="0">
              <a:ln w="12700">
                <a:solidFill>
                  <a:schemeClr val="accent1"/>
                </a:solidFill>
                <a:prstDash val="solid"/>
              </a:ln>
              <a:solidFill>
                <a:srgbClr val="00B0F0"/>
              </a:solidFill>
              <a:effectLst>
                <a:outerShdw dist="38100" dir="2640000" algn="bl" rotWithShape="0">
                  <a:schemeClr val="accent1"/>
                </a:outerShdw>
              </a:effectLst>
            </a:endParaRPr>
          </a:p>
          <a:p>
            <a:pPr algn="ctr"/>
            <a:r>
              <a:rPr lang="en-US" sz="5400" b="1" dirty="0">
                <a:ln w="12700">
                  <a:solidFill>
                    <a:schemeClr val="accent1"/>
                  </a:solidFill>
                  <a:prstDash val="solid"/>
                </a:ln>
                <a:solidFill>
                  <a:srgbClr val="00B0F0"/>
                </a:solidFill>
                <a:effectLst>
                  <a:outerShdw dist="38100" dir="2640000" algn="bl" rotWithShape="0">
                    <a:schemeClr val="accent1"/>
                  </a:outerShdw>
                </a:effectLst>
              </a:rPr>
              <a:t>them so that what was active becomes passive and what was passive becomes active.</a:t>
            </a:r>
          </a:p>
          <a:p>
            <a:pPr algn="ctr"/>
            <a:r>
              <a:rPr lang="en-US" sz="3600" b="1" cap="none" spc="0" dirty="0">
                <a:ln w="12700">
                  <a:solidFill>
                    <a:schemeClr val="accent1"/>
                  </a:solidFill>
                  <a:prstDash val="solid"/>
                </a:ln>
                <a:solidFill>
                  <a:schemeClr val="bg1"/>
                </a:solidFill>
                <a:effectLst>
                  <a:outerShdw dist="38100" dir="2640000" algn="bl" rotWithShape="0">
                    <a:schemeClr val="accent1"/>
                  </a:outerShdw>
                </a:effectLst>
                <a:highlight>
                  <a:srgbClr val="FF00FF"/>
                </a:highlight>
              </a:rPr>
              <a:t>It’s about personality and essence.</a:t>
            </a:r>
          </a:p>
        </p:txBody>
      </p:sp>
      <p:pic>
        <p:nvPicPr>
          <p:cNvPr id="3074" name="Picture 2" descr="💎 Pearl Cultivation from Marine Water">
            <a:extLst>
              <a:ext uri="{FF2B5EF4-FFF2-40B4-BE49-F238E27FC236}">
                <a16:creationId xmlns:a16="http://schemas.microsoft.com/office/drawing/2014/main" id="{30C9EC15-85EA-D051-D503-83FADDDC9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4343" y="3050495"/>
            <a:ext cx="2705100"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318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ntacle No. 19 2019">
            <a:extLst>
              <a:ext uri="{FF2B5EF4-FFF2-40B4-BE49-F238E27FC236}">
                <a16:creationId xmlns:a16="http://schemas.microsoft.com/office/drawing/2014/main" id="{9474C371-2313-AE73-DC45-3A5D96A09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4" y="218123"/>
            <a:ext cx="3312795" cy="52669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Hanged Man Tarot Card Poster  11 x 17  image 1">
            <a:extLst>
              <a:ext uri="{FF2B5EF4-FFF2-40B4-BE49-F238E27FC236}">
                <a16:creationId xmlns:a16="http://schemas.microsoft.com/office/drawing/2014/main" id="{D09A6418-0047-9DC9-42E5-593152B86D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38" t="1" r="18782" b="1243"/>
          <a:stretch/>
        </p:blipFill>
        <p:spPr bwMode="auto">
          <a:xfrm>
            <a:off x="7568346" y="218122"/>
            <a:ext cx="3746447" cy="57026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ılsım, Astroloji, Astronomi">
            <a:extLst>
              <a:ext uri="{FF2B5EF4-FFF2-40B4-BE49-F238E27FC236}">
                <a16:creationId xmlns:a16="http://schemas.microsoft.com/office/drawing/2014/main" id="{6790A47F-4772-F12E-718A-D040657C6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4282" y="1748789"/>
            <a:ext cx="3165207" cy="30079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066E57-20E6-BC57-29EF-D210160FBCAB}"/>
              </a:ext>
            </a:extLst>
          </p:cNvPr>
          <p:cNvSpPr/>
          <p:nvPr/>
        </p:nvSpPr>
        <p:spPr>
          <a:xfrm>
            <a:off x="510906" y="5518080"/>
            <a:ext cx="7948010" cy="1200329"/>
          </a:xfrm>
          <a:prstGeom prst="rect">
            <a:avLst/>
          </a:prstGeom>
          <a:noFill/>
        </p:spPr>
        <p:txBody>
          <a:bodyPr wrap="none" lIns="91440" tIns="45720" rIns="91440" bIns="45720">
            <a:spAutoFit/>
          </a:bodyPr>
          <a:lstStyle/>
          <a:p>
            <a:r>
              <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These images might be symbols that</a:t>
            </a:r>
          </a:p>
          <a:p>
            <a:r>
              <a:rPr lang="en-US"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convey the change that takes place when personality </a:t>
            </a:r>
          </a:p>
          <a:p>
            <a:r>
              <a:rPr lang="en-US"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becomes passive and essence becomes active.</a:t>
            </a:r>
            <a:endParaRPr lang="en-US" sz="2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833766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A8C18C-93C7-4D55-0B9A-6DE70EF38CD9}"/>
              </a:ext>
            </a:extLst>
          </p:cNvPr>
          <p:cNvSpPr/>
          <p:nvPr/>
        </p:nvSpPr>
        <p:spPr>
          <a:xfrm>
            <a:off x="182880" y="412789"/>
            <a:ext cx="10963258" cy="6001643"/>
          </a:xfrm>
          <a:prstGeom prst="rect">
            <a:avLst/>
          </a:prstGeom>
          <a:noFill/>
        </p:spPr>
        <p:txBody>
          <a:bodyPr wrap="none" lIns="91440" tIns="45720" rIns="91440" bIns="45720">
            <a:spAutoFit/>
          </a:bodyPr>
          <a:lstStyle/>
          <a:p>
            <a:r>
              <a:rPr lang="en-US" sz="3600" b="1" cap="none" spc="0" dirty="0">
                <a:ln w="22225">
                  <a:solidFill>
                    <a:schemeClr val="accent2"/>
                  </a:solidFill>
                  <a:prstDash val="solid"/>
                </a:ln>
                <a:solidFill>
                  <a:schemeClr val="accent2">
                    <a:lumMod val="40000"/>
                    <a:lumOff val="60000"/>
                  </a:schemeClr>
                </a:solidFill>
                <a:effectLst/>
              </a:rPr>
              <a:t>Personality becomes passive</a:t>
            </a:r>
          </a:p>
          <a:p>
            <a:r>
              <a:rPr lang="en-US" sz="3600" b="1" dirty="0">
                <a:ln w="22225">
                  <a:solidFill>
                    <a:schemeClr val="accent2"/>
                  </a:solidFill>
                  <a:prstDash val="solid"/>
                </a:ln>
                <a:solidFill>
                  <a:schemeClr val="accent2">
                    <a:lumMod val="40000"/>
                    <a:lumOff val="60000"/>
                  </a:schemeClr>
                </a:solidFill>
              </a:rPr>
              <a:t>Essence becomes active</a:t>
            </a:r>
            <a:endParaRPr lang="en-US" sz="6600" b="1" dirty="0">
              <a:ln w="22225">
                <a:solidFill>
                  <a:schemeClr val="accent2"/>
                </a:solidFill>
                <a:prstDash val="solid"/>
              </a:ln>
              <a:solidFill>
                <a:schemeClr val="accent2">
                  <a:lumMod val="40000"/>
                  <a:lumOff val="60000"/>
                </a:schemeClr>
              </a:solidFill>
            </a:endParaRPr>
          </a:p>
          <a:p>
            <a:r>
              <a:rPr lang="en-US" sz="6600" b="1" dirty="0">
                <a:ln w="22225">
                  <a:solidFill>
                    <a:schemeClr val="accent2"/>
                  </a:solidFill>
                  <a:prstDash val="solid"/>
                </a:ln>
                <a:solidFill>
                  <a:schemeClr val="accent2">
                    <a:lumMod val="40000"/>
                    <a:lumOff val="60000"/>
                  </a:schemeClr>
                </a:solidFill>
              </a:rPr>
              <a:t>           CONSENT</a:t>
            </a:r>
          </a:p>
          <a:p>
            <a:pPr marL="685800" indent="-685800">
              <a:buFont typeface="Arial" panose="020B0604020202020204" pitchFamily="34" charset="0"/>
              <a:buChar char="•"/>
            </a:pPr>
            <a:r>
              <a:rPr lang="en-US" sz="3200" b="1" dirty="0">
                <a:ln w="22225">
                  <a:solidFill>
                    <a:schemeClr val="accent2"/>
                  </a:solidFill>
                  <a:prstDash val="solid"/>
                </a:ln>
                <a:solidFill>
                  <a:srgbClr val="00B0F0"/>
                </a:solidFill>
              </a:rPr>
              <a:t>Choose conscious harmony </a:t>
            </a:r>
            <a:r>
              <a:rPr lang="en-US" sz="2400" b="1" dirty="0">
                <a:ln w="22225">
                  <a:solidFill>
                    <a:schemeClr val="accent2"/>
                  </a:solidFill>
                  <a:prstDash val="solid"/>
                </a:ln>
                <a:solidFill>
                  <a:srgbClr val="00B0F0"/>
                </a:solidFill>
              </a:rPr>
              <a:t>consciously chosen love</a:t>
            </a:r>
          </a:p>
          <a:p>
            <a:pPr marL="685800" indent="-685800">
              <a:buFont typeface="Arial" panose="020B0604020202020204" pitchFamily="34" charset="0"/>
              <a:buChar char="•"/>
            </a:pPr>
            <a:r>
              <a:rPr lang="en-US" sz="3200" b="1" dirty="0">
                <a:ln w="22225">
                  <a:solidFill>
                    <a:schemeClr val="accent2"/>
                  </a:solidFill>
                  <a:prstDash val="solid"/>
                </a:ln>
                <a:solidFill>
                  <a:srgbClr val="00B0F0"/>
                </a:solidFill>
              </a:rPr>
              <a:t>Initiate harmonization sequence by consenting</a:t>
            </a:r>
          </a:p>
          <a:p>
            <a:pPr marL="685800" indent="-685800">
              <a:buFont typeface="Arial" panose="020B0604020202020204" pitchFamily="34" charset="0"/>
              <a:buChar char="•"/>
            </a:pPr>
            <a:r>
              <a:rPr lang="en-US" sz="3200" b="1" dirty="0">
                <a:ln w="22225">
                  <a:solidFill>
                    <a:schemeClr val="accent2"/>
                  </a:solidFill>
                  <a:prstDash val="solid"/>
                </a:ln>
                <a:solidFill>
                  <a:srgbClr val="00B0F0"/>
                </a:solidFill>
              </a:rPr>
              <a:t>Harmonize with the Mystery of Christ</a:t>
            </a:r>
          </a:p>
          <a:p>
            <a:pPr marL="685800" indent="-685800">
              <a:buFont typeface="Arial" panose="020B0604020202020204" pitchFamily="34" charset="0"/>
              <a:buChar char="•"/>
            </a:pPr>
            <a:r>
              <a:rPr lang="en-US" sz="3200" b="1" dirty="0">
                <a:ln w="22225">
                  <a:solidFill>
                    <a:schemeClr val="accent2"/>
                  </a:solidFill>
                  <a:prstDash val="solid"/>
                </a:ln>
                <a:solidFill>
                  <a:srgbClr val="00B0F0"/>
                </a:solidFill>
              </a:rPr>
              <a:t>Activate your Optimal Template</a:t>
            </a:r>
          </a:p>
          <a:p>
            <a:pPr marL="685800" indent="-685800">
              <a:buFont typeface="Arial" panose="020B0604020202020204" pitchFamily="34" charset="0"/>
              <a:buChar char="•"/>
            </a:pPr>
            <a:r>
              <a:rPr lang="en-US" sz="3200" b="1" dirty="0">
                <a:ln w="22225">
                  <a:solidFill>
                    <a:schemeClr val="accent2"/>
                  </a:solidFill>
                  <a:prstDash val="solid"/>
                </a:ln>
                <a:solidFill>
                  <a:srgbClr val="00B0F0"/>
                </a:solidFill>
              </a:rPr>
              <a:t>Sell everything you have valued…</a:t>
            </a:r>
            <a:r>
              <a:rPr lang="en-US" sz="2400" b="1" dirty="0">
                <a:ln w="22225">
                  <a:solidFill>
                    <a:schemeClr val="accent2"/>
                  </a:solidFill>
                  <a:prstDash val="solid"/>
                </a:ln>
                <a:solidFill>
                  <a:srgbClr val="00B0F0"/>
                </a:solidFill>
              </a:rPr>
              <a:t>withdraw your attention</a:t>
            </a:r>
            <a:r>
              <a:rPr lang="en-US" sz="3200" b="1" dirty="0">
                <a:ln w="22225">
                  <a:solidFill>
                    <a:schemeClr val="accent2"/>
                  </a:solidFill>
                  <a:prstDash val="solid"/>
                </a:ln>
                <a:solidFill>
                  <a:srgbClr val="00B0F0"/>
                </a:solidFill>
              </a:rPr>
              <a:t>.</a:t>
            </a:r>
          </a:p>
          <a:p>
            <a:pPr marL="685800" indent="-685800">
              <a:buFont typeface="Arial" panose="020B0604020202020204" pitchFamily="34" charset="0"/>
              <a:buChar char="•"/>
            </a:pPr>
            <a:endParaRPr lang="en-US" sz="3200" b="1" dirty="0">
              <a:ln w="22225">
                <a:solidFill>
                  <a:schemeClr val="accent2"/>
                </a:solidFill>
                <a:prstDash val="solid"/>
              </a:ln>
              <a:solidFill>
                <a:srgbClr val="00B0F0"/>
              </a:solidFill>
            </a:endParaRPr>
          </a:p>
          <a:p>
            <a:pPr marL="685800" indent="-685800">
              <a:buFont typeface="Arial" panose="020B0604020202020204" pitchFamily="34" charset="0"/>
              <a:buChar char="•"/>
            </a:pPr>
            <a:endParaRPr lang="en-US" sz="5400" b="1" cap="none" spc="0" dirty="0">
              <a:ln w="22225">
                <a:solidFill>
                  <a:schemeClr val="accent2"/>
                </a:solidFill>
                <a:prstDash val="solid"/>
              </a:ln>
              <a:solidFill>
                <a:schemeClr val="accent2">
                  <a:lumMod val="40000"/>
                  <a:lumOff val="60000"/>
                </a:schemeClr>
              </a:solidFill>
              <a:effectLst/>
            </a:endParaRPr>
          </a:p>
        </p:txBody>
      </p:sp>
      <p:pic>
        <p:nvPicPr>
          <p:cNvPr id="4098" name="Picture 2" descr="An Ingrained Bond: the Story of the Pearl and the Oyster – Timeless Pearl">
            <a:extLst>
              <a:ext uri="{FF2B5EF4-FFF2-40B4-BE49-F238E27FC236}">
                <a16:creationId xmlns:a16="http://schemas.microsoft.com/office/drawing/2014/main" id="{E9C2B91E-3559-A807-4351-EABFCFB2E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685" y="5154481"/>
            <a:ext cx="1592489" cy="1703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649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1BBA23-100A-C6F0-6A6F-DAD659431DFF}"/>
              </a:ext>
            </a:extLst>
          </p:cNvPr>
          <p:cNvSpPr/>
          <p:nvPr/>
        </p:nvSpPr>
        <p:spPr>
          <a:xfrm>
            <a:off x="1673980" y="409660"/>
            <a:ext cx="6829114" cy="4062651"/>
          </a:xfrm>
          <a:prstGeom prst="rect">
            <a:avLst/>
          </a:prstGeom>
          <a:noFill/>
          <a:ln>
            <a:solidFill>
              <a:schemeClr val="accent1"/>
            </a:solidFill>
          </a:ln>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Self observe</a:t>
            </a:r>
          </a:p>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glow rad="127000">
                    <a:schemeClr val="accent6"/>
                  </a:glow>
                  <a:outerShdw dist="38100" dir="2640000" algn="bl" rotWithShape="0">
                    <a:schemeClr val="tx2">
                      <a:lumMod val="75000"/>
                    </a:schemeClr>
                  </a:outerShdw>
                </a:effectLst>
              </a:rPr>
              <a:t>Find the same thing </a:t>
            </a:r>
          </a:p>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glow rad="127000">
                    <a:schemeClr val="accent6"/>
                  </a:glow>
                  <a:outerShdw dist="38100" dir="2640000" algn="bl" rotWithShape="0">
                    <a:schemeClr val="tx2">
                      <a:lumMod val="75000"/>
                    </a:schemeClr>
                  </a:outerShdw>
                </a:effectLst>
              </a:rPr>
              <a:t>in </a:t>
            </a:r>
          </a:p>
          <a:p>
            <a:pPr algn="ctr"/>
            <a:r>
              <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glow rad="127000">
                    <a:schemeClr val="accent6"/>
                  </a:glow>
                  <a:outerShdw dist="38100" dir="2640000" algn="bl" rotWithShape="0">
                    <a:schemeClr val="tx2">
                      <a:lumMod val="75000"/>
                    </a:schemeClr>
                  </a:outerShdw>
                </a:effectLst>
              </a:rPr>
              <a:t>yourself</a:t>
            </a:r>
            <a:endPar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glow rad="127000">
                  <a:schemeClr val="accent6"/>
                </a:glow>
                <a:outerShdw dist="38100" dir="2640000" algn="bl" rotWithShape="0">
                  <a:schemeClr val="tx2">
                    <a:lumMod val="75000"/>
                  </a:schemeClr>
                </a:outerShdw>
              </a:effectLst>
            </a:endParaRPr>
          </a:p>
        </p:txBody>
      </p:sp>
      <p:sp>
        <p:nvSpPr>
          <p:cNvPr id="3" name="TextBox 2">
            <a:extLst>
              <a:ext uri="{FF2B5EF4-FFF2-40B4-BE49-F238E27FC236}">
                <a16:creationId xmlns:a16="http://schemas.microsoft.com/office/drawing/2014/main" id="{2DF9B38E-8E16-94D7-D82F-759EF38A5141}"/>
              </a:ext>
            </a:extLst>
          </p:cNvPr>
          <p:cNvSpPr txBox="1"/>
          <p:nvPr/>
        </p:nvSpPr>
        <p:spPr>
          <a:xfrm>
            <a:off x="2076823" y="5238301"/>
            <a:ext cx="5646058" cy="646331"/>
          </a:xfrm>
          <a:prstGeom prst="rect">
            <a:avLst/>
          </a:prstGeom>
          <a:noFill/>
        </p:spPr>
        <p:txBody>
          <a:bodyPr wrap="square" rtlCol="0">
            <a:spAutoFit/>
          </a:bodyPr>
          <a:lstStyle/>
          <a:p>
            <a:r>
              <a:rPr lang="en-US" dirty="0"/>
              <a:t>Arrogance, superiority and intolerance fade because they are seen by you to be ridiculous.</a:t>
            </a:r>
          </a:p>
        </p:txBody>
      </p:sp>
    </p:spTree>
    <p:extLst>
      <p:ext uri="{BB962C8B-B14F-4D97-AF65-F5344CB8AC3E}">
        <p14:creationId xmlns:p14="http://schemas.microsoft.com/office/powerpoint/2010/main" val="200849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3F2CB9-242C-0EA8-5D1D-EA2EE9C70E11}"/>
              </a:ext>
            </a:extLst>
          </p:cNvPr>
          <p:cNvSpPr/>
          <p:nvPr/>
        </p:nvSpPr>
        <p:spPr>
          <a:xfrm>
            <a:off x="1699496" y="228228"/>
            <a:ext cx="5599866" cy="2585323"/>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MOST </a:t>
            </a:r>
          </a:p>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GENEROUS</a:t>
            </a:r>
          </a:p>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INTERPRETATION</a:t>
            </a:r>
          </a:p>
        </p:txBody>
      </p:sp>
      <p:sp>
        <p:nvSpPr>
          <p:cNvPr id="3" name="Rectangle 2">
            <a:extLst>
              <a:ext uri="{FF2B5EF4-FFF2-40B4-BE49-F238E27FC236}">
                <a16:creationId xmlns:a16="http://schemas.microsoft.com/office/drawing/2014/main" id="{282BAA87-82A4-21A1-146B-AB9C0ECDD5B9}"/>
              </a:ext>
            </a:extLst>
          </p:cNvPr>
          <p:cNvSpPr/>
          <p:nvPr/>
        </p:nvSpPr>
        <p:spPr>
          <a:xfrm>
            <a:off x="4179570" y="2813551"/>
            <a:ext cx="6595110" cy="3046988"/>
          </a:xfrm>
          <a:prstGeom prst="rect">
            <a:avLst/>
          </a:prstGeom>
          <a:noFill/>
        </p:spPr>
        <p:txBody>
          <a:bodyPr wrap="square" lIns="91440" tIns="45720" rIns="91440" bIns="45720">
            <a:spAutoFit/>
          </a:bodyPr>
          <a:lstStyle/>
          <a:p>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Finding the good inside</a:t>
            </a:r>
          </a:p>
          <a:p>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can come from asking this question:</a:t>
            </a:r>
          </a:p>
          <a:p>
            <a:r>
              <a:rPr lang="en-US" sz="3200" b="1" cap="none" spc="0" dirty="0">
                <a:ln w="12700">
                  <a:solidFill>
                    <a:schemeClr val="accent1"/>
                  </a:solidFill>
                  <a:prstDash val="solid"/>
                </a:ln>
                <a:solidFill>
                  <a:srgbClr val="00B0F0"/>
                </a:solidFill>
                <a:effectLst>
                  <a:outerShdw dist="38100" dir="2640000" algn="bl" rotWithShape="0">
                    <a:schemeClr val="accent1"/>
                  </a:outerShdw>
                </a:effectLst>
              </a:rPr>
              <a:t>What is my most generous interpretation of what just happened?  </a:t>
            </a:r>
            <a:r>
              <a:rPr lang="en-US" b="1" cap="none" spc="0" dirty="0">
                <a:ln w="12700">
                  <a:solidFill>
                    <a:schemeClr val="accent1"/>
                  </a:solidFill>
                  <a:prstDash val="solid"/>
                </a:ln>
                <a:solidFill>
                  <a:srgbClr val="00B0F0"/>
                </a:solidFill>
                <a:effectLst>
                  <a:outerShdw dist="38100" dir="2640000" algn="bl" rotWithShape="0">
                    <a:schemeClr val="accent1"/>
                  </a:outerShdw>
                </a:effectLst>
              </a:rPr>
              <a:t>Good Inside</a:t>
            </a:r>
          </a:p>
        </p:txBody>
      </p:sp>
      <p:pic>
        <p:nvPicPr>
          <p:cNvPr id="2052" name="Picture 4" descr="Prodigal Son Icon from Legacy Icons">
            <a:extLst>
              <a:ext uri="{FF2B5EF4-FFF2-40B4-BE49-F238E27FC236}">
                <a16:creationId xmlns:a16="http://schemas.microsoft.com/office/drawing/2014/main" id="{6A3FDCDB-4BBB-58B6-403C-71F7D61301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22" t="6947" r="14779" b="8052"/>
          <a:stretch/>
        </p:blipFill>
        <p:spPr bwMode="auto">
          <a:xfrm>
            <a:off x="525416" y="2641915"/>
            <a:ext cx="3422469" cy="4216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43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Angry man face">
            <a:extLst>
              <a:ext uri="{FF2B5EF4-FFF2-40B4-BE49-F238E27FC236}">
                <a16:creationId xmlns:a16="http://schemas.microsoft.com/office/drawing/2014/main" id="{EA35883D-C17F-AA29-32D4-73BD9A9DDA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91459" y="248297"/>
            <a:ext cx="1134428" cy="1134428"/>
          </a:xfrm>
          <a:prstGeom prst="rect">
            <a:avLst/>
          </a:prstGeom>
        </p:spPr>
      </p:pic>
      <p:sp>
        <p:nvSpPr>
          <p:cNvPr id="14" name="Rectangle 13">
            <a:extLst>
              <a:ext uri="{FF2B5EF4-FFF2-40B4-BE49-F238E27FC236}">
                <a16:creationId xmlns:a16="http://schemas.microsoft.com/office/drawing/2014/main" id="{19A5B468-E551-70B2-703D-DFCD633AA4BB}"/>
              </a:ext>
            </a:extLst>
          </p:cNvPr>
          <p:cNvSpPr/>
          <p:nvPr/>
        </p:nvSpPr>
        <p:spPr>
          <a:xfrm>
            <a:off x="1474643" y="2013132"/>
            <a:ext cx="6857968"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Who is my neighbor?</a:t>
            </a:r>
          </a:p>
        </p:txBody>
      </p:sp>
      <p:sp>
        <p:nvSpPr>
          <p:cNvPr id="2" name="Rectangle 1">
            <a:extLst>
              <a:ext uri="{FF2B5EF4-FFF2-40B4-BE49-F238E27FC236}">
                <a16:creationId xmlns:a16="http://schemas.microsoft.com/office/drawing/2014/main" id="{F576AD83-A790-97F4-D507-F61FB0BCE86C}"/>
              </a:ext>
            </a:extLst>
          </p:cNvPr>
          <p:cNvSpPr/>
          <p:nvPr/>
        </p:nvSpPr>
        <p:spPr>
          <a:xfrm>
            <a:off x="1268186" y="2986349"/>
            <a:ext cx="8356775" cy="3077766"/>
          </a:xfrm>
          <a:prstGeom prst="rect">
            <a:avLst/>
          </a:prstGeom>
          <a:noFill/>
        </p:spPr>
        <p:txBody>
          <a:bodyPr wrap="none" lIns="91440" tIns="45720" rIns="91440" bIns="45720">
            <a:spAutoFit/>
          </a:bodyPr>
          <a:lstStyle/>
          <a:p>
            <a:pPr algn="ctr"/>
            <a:r>
              <a:rPr lang="en-US" sz="5400" b="0" cap="none" spc="0" dirty="0">
                <a:ln w="0"/>
                <a:gradFill>
                  <a:gsLst>
                    <a:gs pos="21000">
                      <a:srgbClr val="53575C"/>
                    </a:gs>
                    <a:gs pos="88000">
                      <a:srgbClr val="C5C7CA"/>
                    </a:gs>
                  </a:gsLst>
                  <a:lin ang="5400000"/>
                </a:gradFill>
                <a:effectLst/>
              </a:rPr>
              <a:t>Anyone thrown in my path</a:t>
            </a:r>
          </a:p>
          <a:p>
            <a:pPr algn="ctr"/>
            <a:r>
              <a:rPr lang="en-US" sz="5400" b="0" cap="none" spc="0" dirty="0">
                <a:ln w="0"/>
                <a:gradFill>
                  <a:gsLst>
                    <a:gs pos="21000">
                      <a:srgbClr val="53575C"/>
                    </a:gs>
                    <a:gs pos="88000">
                      <a:srgbClr val="C5C7CA"/>
                    </a:gs>
                  </a:gsLst>
                  <a:lin ang="5400000"/>
                </a:gradFill>
                <a:effectLst/>
              </a:rPr>
              <a:t> is my neighbor today.</a:t>
            </a:r>
          </a:p>
          <a:p>
            <a:pPr algn="ctr"/>
            <a:r>
              <a:rPr lang="en-US" sz="3200" dirty="0">
                <a:ln w="0"/>
                <a:gradFill>
                  <a:gsLst>
                    <a:gs pos="21000">
                      <a:srgbClr val="53575C"/>
                    </a:gs>
                    <a:gs pos="88000">
                      <a:srgbClr val="C5C7CA"/>
                    </a:gs>
                  </a:gsLst>
                  <a:lin ang="5400000"/>
                </a:gradFill>
              </a:rPr>
              <a:t>Even if I never see them again</a:t>
            </a:r>
          </a:p>
          <a:p>
            <a:pPr algn="ctr"/>
            <a:r>
              <a:rPr lang="en-US" sz="3200" dirty="0">
                <a:ln w="0"/>
                <a:gradFill>
                  <a:gsLst>
                    <a:gs pos="21000">
                      <a:srgbClr val="53575C"/>
                    </a:gs>
                    <a:gs pos="88000">
                      <a:srgbClr val="C5C7CA"/>
                    </a:gs>
                  </a:gsLst>
                  <a:lin ang="5400000"/>
                </a:gradFill>
              </a:rPr>
              <a:t>o</a:t>
            </a:r>
            <a:r>
              <a:rPr lang="en-US" sz="3200" b="0" cap="none" spc="0" dirty="0">
                <a:ln w="0"/>
                <a:gradFill>
                  <a:gsLst>
                    <a:gs pos="21000">
                      <a:srgbClr val="53575C"/>
                    </a:gs>
                    <a:gs pos="88000">
                      <a:srgbClr val="C5C7CA"/>
                    </a:gs>
                  </a:gsLst>
                  <a:lin ang="5400000"/>
                </a:gradFill>
                <a:effectLst/>
              </a:rPr>
              <a:t>ur invisible strings get entangled</a:t>
            </a:r>
            <a:r>
              <a:rPr lang="en-US" sz="5400" b="0" cap="none" spc="0" dirty="0">
                <a:ln w="0"/>
                <a:gradFill>
                  <a:gsLst>
                    <a:gs pos="21000">
                      <a:srgbClr val="53575C"/>
                    </a:gs>
                    <a:gs pos="88000">
                      <a:srgbClr val="C5C7CA"/>
                    </a:gs>
                  </a:gsLst>
                  <a:lin ang="5400000"/>
                </a:gradFill>
                <a:effectLst/>
              </a:rPr>
              <a:t>.</a:t>
            </a:r>
          </a:p>
        </p:txBody>
      </p:sp>
      <p:pic>
        <p:nvPicPr>
          <p:cNvPr id="8" name="Graphic 7" descr="A crying face">
            <a:extLst>
              <a:ext uri="{FF2B5EF4-FFF2-40B4-BE49-F238E27FC236}">
                <a16:creationId xmlns:a16="http://schemas.microsoft.com/office/drawing/2014/main" id="{987835DC-00F6-A61D-D424-830111F58D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2601" y="248297"/>
            <a:ext cx="1181438" cy="1181438"/>
          </a:xfrm>
          <a:prstGeom prst="rect">
            <a:avLst/>
          </a:prstGeom>
        </p:spPr>
      </p:pic>
      <p:pic>
        <p:nvPicPr>
          <p:cNvPr id="12" name="Graphic 11" descr="A smiling face">
            <a:extLst>
              <a:ext uri="{FF2B5EF4-FFF2-40B4-BE49-F238E27FC236}">
                <a16:creationId xmlns:a16="http://schemas.microsoft.com/office/drawing/2014/main" id="{4CC38510-ECEA-2F31-DED8-5712CBCC15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3206" y="206333"/>
            <a:ext cx="1181437" cy="1218357"/>
          </a:xfrm>
          <a:prstGeom prst="rect">
            <a:avLst/>
          </a:prstGeom>
        </p:spPr>
      </p:pic>
      <p:pic>
        <p:nvPicPr>
          <p:cNvPr id="15" name="Graphic 14" descr="An eye rolling face">
            <a:extLst>
              <a:ext uri="{FF2B5EF4-FFF2-40B4-BE49-F238E27FC236}">
                <a16:creationId xmlns:a16="http://schemas.microsoft.com/office/drawing/2014/main" id="{4FF94FCE-6DC4-F086-57E1-1858F0A212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46573" y="368980"/>
            <a:ext cx="910684" cy="939143"/>
          </a:xfrm>
          <a:prstGeom prst="rect">
            <a:avLst/>
          </a:prstGeom>
        </p:spPr>
      </p:pic>
      <p:pic>
        <p:nvPicPr>
          <p:cNvPr id="18" name="Graphic 17" descr="Crying face with tears">
            <a:extLst>
              <a:ext uri="{FF2B5EF4-FFF2-40B4-BE49-F238E27FC236}">
                <a16:creationId xmlns:a16="http://schemas.microsoft.com/office/drawing/2014/main" id="{06638476-CD98-A15B-DEE8-0460A4D09F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670712" y="368979"/>
            <a:ext cx="1181436" cy="1125177"/>
          </a:xfrm>
          <a:prstGeom prst="rect">
            <a:avLst/>
          </a:prstGeom>
        </p:spPr>
      </p:pic>
      <p:pic>
        <p:nvPicPr>
          <p:cNvPr id="20" name="Graphic 19" descr="A surprised face">
            <a:extLst>
              <a:ext uri="{FF2B5EF4-FFF2-40B4-BE49-F238E27FC236}">
                <a16:creationId xmlns:a16="http://schemas.microsoft.com/office/drawing/2014/main" id="{262C5B73-7441-55A4-15A7-26B5779D25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323930" y="352339"/>
            <a:ext cx="961530" cy="1141817"/>
          </a:xfrm>
          <a:prstGeom prst="rect">
            <a:avLst/>
          </a:prstGeom>
        </p:spPr>
      </p:pic>
    </p:spTree>
    <p:extLst>
      <p:ext uri="{BB962C8B-B14F-4D97-AF65-F5344CB8AC3E}">
        <p14:creationId xmlns:p14="http://schemas.microsoft.com/office/powerpoint/2010/main" val="2054075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east of the Sacred Heart of Jesus">
            <a:extLst>
              <a:ext uri="{FF2B5EF4-FFF2-40B4-BE49-F238E27FC236}">
                <a16:creationId xmlns:a16="http://schemas.microsoft.com/office/drawing/2014/main" id="{A1ABBD61-3710-A6C8-D3A0-8FEC7BFF2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020" y="942"/>
            <a:ext cx="7011307" cy="685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641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160446-C531-F303-DADD-A90D11E5C339}"/>
              </a:ext>
            </a:extLst>
          </p:cNvPr>
          <p:cNvSpPr/>
          <p:nvPr/>
        </p:nvSpPr>
        <p:spPr>
          <a:xfrm>
            <a:off x="951779" y="993393"/>
            <a:ext cx="7879081"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The Kingdom of Heaven</a:t>
            </a:r>
          </a:p>
        </p:txBody>
      </p:sp>
      <p:sp>
        <p:nvSpPr>
          <p:cNvPr id="3" name="Rectangle 2">
            <a:extLst>
              <a:ext uri="{FF2B5EF4-FFF2-40B4-BE49-F238E27FC236}">
                <a16:creationId xmlns:a16="http://schemas.microsoft.com/office/drawing/2014/main" id="{CC6BFEC8-B9C8-EA21-E55E-26B33B7F87A4}"/>
              </a:ext>
            </a:extLst>
          </p:cNvPr>
          <p:cNvSpPr/>
          <p:nvPr/>
        </p:nvSpPr>
        <p:spPr>
          <a:xfrm>
            <a:off x="3448922" y="2505670"/>
            <a:ext cx="2507418"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i</a:t>
            </a:r>
            <a:r>
              <a:rPr lang="en-US" sz="5400" b="0" cap="none" spc="0" dirty="0">
                <a:ln w="0"/>
                <a:solidFill>
                  <a:schemeClr val="accent1"/>
                </a:solidFill>
                <a:effectLst>
                  <a:outerShdw blurRad="38100" dist="25400" dir="5400000" algn="ctr" rotWithShape="0">
                    <a:srgbClr val="6E747A">
                      <a:alpha val="43000"/>
                    </a:srgbClr>
                  </a:outerShdw>
                </a:effectLst>
              </a:rPr>
              <a:t>s like…</a:t>
            </a:r>
          </a:p>
        </p:txBody>
      </p:sp>
      <p:pic>
        <p:nvPicPr>
          <p:cNvPr id="1026" name="Picture 2" descr="Gift Box And Gold Ribbon Isolated On White Background Stock Photo, Picture  And Royalty Free Image. Image 20451784.">
            <a:extLst>
              <a:ext uri="{FF2B5EF4-FFF2-40B4-BE49-F238E27FC236}">
                <a16:creationId xmlns:a16="http://schemas.microsoft.com/office/drawing/2014/main" id="{E21ACDF1-9DA2-B59D-10EF-932B7356F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5696" y="386971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908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E26361-8F2C-07C4-8D27-FE2521D801EB}"/>
              </a:ext>
            </a:extLst>
          </p:cNvPr>
          <p:cNvSpPr/>
          <p:nvPr/>
        </p:nvSpPr>
        <p:spPr>
          <a:xfrm>
            <a:off x="148020" y="1674674"/>
            <a:ext cx="1651414" cy="1754326"/>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 </a:t>
            </a:r>
          </a:p>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field</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1026" name="Picture 2" descr="Green Field Lined By Trees On Clear Day Stock Photo - Download Image Now -  Sky, Grass, Agricultural Field - iStock">
            <a:extLst>
              <a:ext uri="{FF2B5EF4-FFF2-40B4-BE49-F238E27FC236}">
                <a16:creationId xmlns:a16="http://schemas.microsoft.com/office/drawing/2014/main" id="{FE362218-405C-F56C-E4A4-664B104A4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2640" y="421640"/>
            <a:ext cx="9517380" cy="6344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541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E7E90F-0E45-4E4D-F7A9-1CF3ADBB2278}"/>
              </a:ext>
            </a:extLst>
          </p:cNvPr>
          <p:cNvSpPr txBox="1"/>
          <p:nvPr/>
        </p:nvSpPr>
        <p:spPr>
          <a:xfrm>
            <a:off x="1288868" y="736783"/>
            <a:ext cx="6110514" cy="1815882"/>
          </a:xfrm>
          <a:prstGeom prst="rect">
            <a:avLst/>
          </a:prstGeom>
          <a:noFill/>
        </p:spPr>
        <p:txBody>
          <a:bodyPr wrap="square">
            <a:spAutoFit/>
          </a:bodyPr>
          <a:lstStyle/>
          <a:p>
            <a:pPr algn="ct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Jesus</a:t>
            </a:r>
            <a:r>
              <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taught us how to manifest</a:t>
            </a:r>
          </a:p>
          <a:p>
            <a:pPr algn="ct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t>
            </a:r>
            <a:r>
              <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ithin the field.</a:t>
            </a:r>
          </a:p>
          <a:p>
            <a:pPr algn="ctr"/>
            <a:r>
              <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He has led us to </a:t>
            </a:r>
            <a:r>
              <a:rPr lang="en-US"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 good green</a:t>
            </a:r>
          </a:p>
          <a:p>
            <a:pPr algn="ctr"/>
            <a:r>
              <a:rPr lang="en-US"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grass and the cool clear water.</a:t>
            </a:r>
          </a:p>
        </p:txBody>
      </p:sp>
      <p:pic>
        <p:nvPicPr>
          <p:cNvPr id="3074" name="Picture 2" descr="Quantum Energy Healing – Celtic Healing">
            <a:extLst>
              <a:ext uri="{FF2B5EF4-FFF2-40B4-BE49-F238E27FC236}">
                <a16:creationId xmlns:a16="http://schemas.microsoft.com/office/drawing/2014/main" id="{2957915F-0DF4-4174-18AE-B7551601E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79" y="2960371"/>
            <a:ext cx="6844701" cy="3622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795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arable of the Deep Well - NSUMC Children Faith Formation">
            <a:extLst>
              <a:ext uri="{FF2B5EF4-FFF2-40B4-BE49-F238E27FC236}">
                <a16:creationId xmlns:a16="http://schemas.microsoft.com/office/drawing/2014/main" id="{7B16CD0B-DE4A-A24D-116B-6E8B9A0EC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1880" y="2190749"/>
            <a:ext cx="3408045" cy="456748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D0F8CC1F-DE5B-D1EF-847C-F1E117A2C667}"/>
                  </a:ext>
                </a:extLst>
              </p14:cNvPr>
              <p14:cNvContentPartPr/>
              <p14:nvPr/>
            </p14:nvContentPartPr>
            <p14:xfrm>
              <a:off x="1154520" y="5762430"/>
              <a:ext cx="1796040" cy="478440"/>
            </p14:xfrm>
          </p:contentPart>
        </mc:Choice>
        <mc:Fallback xmlns="">
          <p:pic>
            <p:nvPicPr>
              <p:cNvPr id="2" name="Ink 1">
                <a:extLst>
                  <a:ext uri="{FF2B5EF4-FFF2-40B4-BE49-F238E27FC236}">
                    <a16:creationId xmlns:a16="http://schemas.microsoft.com/office/drawing/2014/main" id="{D0F8CC1F-DE5B-D1EF-847C-F1E117A2C667}"/>
                  </a:ext>
                </a:extLst>
              </p:cNvPr>
              <p:cNvPicPr/>
              <p:nvPr/>
            </p:nvPicPr>
            <p:blipFill>
              <a:blip r:embed="rId4"/>
              <a:stretch>
                <a:fillRect/>
              </a:stretch>
            </p:blipFill>
            <p:spPr>
              <a:xfrm>
                <a:off x="1100520" y="5654790"/>
                <a:ext cx="1903680" cy="694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47DF50DD-70F1-970E-B88B-B2D32746BFC8}"/>
                  </a:ext>
                </a:extLst>
              </p14:cNvPr>
              <p14:cNvContentPartPr/>
              <p14:nvPr/>
            </p14:nvContentPartPr>
            <p14:xfrm>
              <a:off x="7338240" y="5486310"/>
              <a:ext cx="1585080" cy="298440"/>
            </p14:xfrm>
          </p:contentPart>
        </mc:Choice>
        <mc:Fallback xmlns="">
          <p:pic>
            <p:nvPicPr>
              <p:cNvPr id="3" name="Ink 2">
                <a:extLst>
                  <a:ext uri="{FF2B5EF4-FFF2-40B4-BE49-F238E27FC236}">
                    <a16:creationId xmlns:a16="http://schemas.microsoft.com/office/drawing/2014/main" id="{47DF50DD-70F1-970E-B88B-B2D32746BFC8}"/>
                  </a:ext>
                </a:extLst>
              </p:cNvPr>
              <p:cNvPicPr/>
              <p:nvPr/>
            </p:nvPicPr>
            <p:blipFill>
              <a:blip r:embed="rId6"/>
              <a:stretch>
                <a:fillRect/>
              </a:stretch>
            </p:blipFill>
            <p:spPr>
              <a:xfrm>
                <a:off x="7284240" y="5378670"/>
                <a:ext cx="1692720" cy="514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362CA947-414D-0A90-6033-C812007C0925}"/>
                  </a:ext>
                </a:extLst>
              </p14:cNvPr>
              <p14:cNvContentPartPr/>
              <p14:nvPr/>
            </p14:nvContentPartPr>
            <p14:xfrm>
              <a:off x="6624360" y="6171750"/>
              <a:ext cx="1730880" cy="360360"/>
            </p14:xfrm>
          </p:contentPart>
        </mc:Choice>
        <mc:Fallback xmlns="">
          <p:pic>
            <p:nvPicPr>
              <p:cNvPr id="4" name="Ink 3">
                <a:extLst>
                  <a:ext uri="{FF2B5EF4-FFF2-40B4-BE49-F238E27FC236}">
                    <a16:creationId xmlns:a16="http://schemas.microsoft.com/office/drawing/2014/main" id="{362CA947-414D-0A90-6033-C812007C0925}"/>
                  </a:ext>
                </a:extLst>
              </p:cNvPr>
              <p:cNvPicPr/>
              <p:nvPr/>
            </p:nvPicPr>
            <p:blipFill>
              <a:blip r:embed="rId8"/>
              <a:stretch>
                <a:fillRect/>
              </a:stretch>
            </p:blipFill>
            <p:spPr>
              <a:xfrm>
                <a:off x="6570720" y="6063750"/>
                <a:ext cx="183852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53562DC2-F7DD-4650-9C47-DC7ED9D98B64}"/>
                  </a:ext>
                </a:extLst>
              </p14:cNvPr>
              <p14:cNvContentPartPr/>
              <p14:nvPr/>
            </p14:nvContentPartPr>
            <p14:xfrm>
              <a:off x="2206800" y="5062950"/>
              <a:ext cx="1508040" cy="446760"/>
            </p14:xfrm>
          </p:contentPart>
        </mc:Choice>
        <mc:Fallback xmlns="">
          <p:pic>
            <p:nvPicPr>
              <p:cNvPr id="5" name="Ink 4">
                <a:extLst>
                  <a:ext uri="{FF2B5EF4-FFF2-40B4-BE49-F238E27FC236}">
                    <a16:creationId xmlns:a16="http://schemas.microsoft.com/office/drawing/2014/main" id="{53562DC2-F7DD-4650-9C47-DC7ED9D98B64}"/>
                  </a:ext>
                </a:extLst>
              </p:cNvPr>
              <p:cNvPicPr/>
              <p:nvPr/>
            </p:nvPicPr>
            <p:blipFill>
              <a:blip r:embed="rId10"/>
              <a:stretch>
                <a:fillRect/>
              </a:stretch>
            </p:blipFill>
            <p:spPr>
              <a:xfrm>
                <a:off x="2152800" y="4954950"/>
                <a:ext cx="1615680" cy="662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274B0EE2-078B-4C4C-EE7D-BFFBB1C0DB55}"/>
                  </a:ext>
                </a:extLst>
              </p14:cNvPr>
              <p14:cNvContentPartPr/>
              <p14:nvPr/>
            </p14:nvContentPartPr>
            <p14:xfrm>
              <a:off x="3200400" y="7246350"/>
              <a:ext cx="360" cy="360"/>
            </p14:xfrm>
          </p:contentPart>
        </mc:Choice>
        <mc:Fallback xmlns="">
          <p:pic>
            <p:nvPicPr>
              <p:cNvPr id="6" name="Ink 5">
                <a:extLst>
                  <a:ext uri="{FF2B5EF4-FFF2-40B4-BE49-F238E27FC236}">
                    <a16:creationId xmlns:a16="http://schemas.microsoft.com/office/drawing/2014/main" id="{274B0EE2-078B-4C4C-EE7D-BFFBB1C0DB55}"/>
                  </a:ext>
                </a:extLst>
              </p:cNvPr>
              <p:cNvPicPr/>
              <p:nvPr/>
            </p:nvPicPr>
            <p:blipFill>
              <a:blip r:embed="rId12"/>
              <a:stretch>
                <a:fillRect/>
              </a:stretch>
            </p:blipFill>
            <p:spPr>
              <a:xfrm>
                <a:off x="3146400" y="7138350"/>
                <a:ext cx="108000" cy="216000"/>
              </a:xfrm>
              <a:prstGeom prst="rect">
                <a:avLst/>
              </a:prstGeom>
            </p:spPr>
          </p:pic>
        </mc:Fallback>
      </mc:AlternateContent>
      <p:sp>
        <p:nvSpPr>
          <p:cNvPr id="7" name="Rectangle 6">
            <a:extLst>
              <a:ext uri="{FF2B5EF4-FFF2-40B4-BE49-F238E27FC236}">
                <a16:creationId xmlns:a16="http://schemas.microsoft.com/office/drawing/2014/main" id="{021B2F1A-6703-D712-6CC5-0D4F3E25BC2F}"/>
              </a:ext>
            </a:extLst>
          </p:cNvPr>
          <p:cNvSpPr/>
          <p:nvPr/>
        </p:nvSpPr>
        <p:spPr>
          <a:xfrm>
            <a:off x="356753" y="612254"/>
            <a:ext cx="792236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Can you taste the water?</a:t>
            </a:r>
          </a:p>
        </p:txBody>
      </p:sp>
    </p:spTree>
    <p:extLst>
      <p:ext uri="{BB962C8B-B14F-4D97-AF65-F5344CB8AC3E}">
        <p14:creationId xmlns:p14="http://schemas.microsoft.com/office/powerpoint/2010/main" val="3329188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xplore and Express: Godly Play: The Parable of the Sower">
            <a:extLst>
              <a:ext uri="{FF2B5EF4-FFF2-40B4-BE49-F238E27FC236}">
                <a16:creationId xmlns:a16="http://schemas.microsoft.com/office/drawing/2014/main" id="{967F6BF3-5518-FE6B-EDA4-AF399F69BC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96" r="371"/>
          <a:stretch/>
        </p:blipFill>
        <p:spPr bwMode="auto">
          <a:xfrm>
            <a:off x="0" y="-12159"/>
            <a:ext cx="6981371" cy="32218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reative Godly Play at Home – Parables">
            <a:extLst>
              <a:ext uri="{FF2B5EF4-FFF2-40B4-BE49-F238E27FC236}">
                <a16:creationId xmlns:a16="http://schemas.microsoft.com/office/drawing/2014/main" id="{C1AF37B6-8BEA-5F73-4972-D5F8C5E66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371" y="2973660"/>
            <a:ext cx="5125439" cy="38440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When the Good Shepherd calls your name — Godly Play">
            <a:extLst>
              <a:ext uri="{FF2B5EF4-FFF2-40B4-BE49-F238E27FC236}">
                <a16:creationId xmlns:a16="http://schemas.microsoft.com/office/drawing/2014/main" id="{BEB995AA-CC31-8AF6-4FD1-DE6000DF5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175" y="3048000"/>
            <a:ext cx="3048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in on Level 2 Catechesis of the Good Shepherd Atrium CGS">
            <a:extLst>
              <a:ext uri="{FF2B5EF4-FFF2-40B4-BE49-F238E27FC236}">
                <a16:creationId xmlns:a16="http://schemas.microsoft.com/office/drawing/2014/main" id="{CD8D9799-960E-45BC-F73D-914E41DACB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525" b="19250"/>
          <a:stretch/>
        </p:blipFill>
        <p:spPr bwMode="auto">
          <a:xfrm>
            <a:off x="6981371" y="-12159"/>
            <a:ext cx="4762501" cy="298581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Explore and Express: Godly Play: The Parable of the Leaven">
            <a:extLst>
              <a:ext uri="{FF2B5EF4-FFF2-40B4-BE49-F238E27FC236}">
                <a16:creationId xmlns:a16="http://schemas.microsoft.com/office/drawing/2014/main" id="{8EDD88B9-5A83-9BDF-18BE-887B1C4863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949" r="8071" b="4836"/>
          <a:stretch/>
        </p:blipFill>
        <p:spPr bwMode="auto">
          <a:xfrm>
            <a:off x="1500586" y="2973660"/>
            <a:ext cx="2797589" cy="172481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Parable of the Mustard Seed&quot; Poster for Sale by HawksNest | Redbubble">
            <a:extLst>
              <a:ext uri="{FF2B5EF4-FFF2-40B4-BE49-F238E27FC236}">
                <a16:creationId xmlns:a16="http://schemas.microsoft.com/office/drawing/2014/main" id="{1CA6CECB-E600-9093-5D51-C4CE6C3ACE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47" t="7760" r="5523" b="8728"/>
          <a:stretch/>
        </p:blipFill>
        <p:spPr bwMode="auto">
          <a:xfrm>
            <a:off x="-123058" y="3088005"/>
            <a:ext cx="1623644" cy="149612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Emily Grace Watkins: Parable of the Mustard Seed">
            <a:extLst>
              <a:ext uri="{FF2B5EF4-FFF2-40B4-BE49-F238E27FC236}">
                <a16:creationId xmlns:a16="http://schemas.microsoft.com/office/drawing/2014/main" id="{C85F3CFA-321F-2BD5-7F8F-504AE11F38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0064" y="14051"/>
            <a:ext cx="1841106" cy="15144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xplore and Express: Godly Play with Seniors Part 2">
            <a:extLst>
              <a:ext uri="{FF2B5EF4-FFF2-40B4-BE49-F238E27FC236}">
                <a16:creationId xmlns:a16="http://schemas.microsoft.com/office/drawing/2014/main" id="{105E165A-5A31-4896-6C20-7127589F1C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494442"/>
            <a:ext cx="4302712" cy="23495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C08A34-5F83-F85D-04E8-F6358346C2F3}"/>
              </a:ext>
            </a:extLst>
          </p:cNvPr>
          <p:cNvSpPr txBox="1"/>
          <p:nvPr/>
        </p:nvSpPr>
        <p:spPr>
          <a:xfrm>
            <a:off x="793290" y="40261"/>
            <a:ext cx="6552885" cy="369332"/>
          </a:xfrm>
          <a:prstGeom prst="rect">
            <a:avLst/>
          </a:prstGeom>
          <a:noFill/>
        </p:spPr>
        <p:txBody>
          <a:bodyPr wrap="square" rtlCol="0">
            <a:spAutoFit/>
          </a:bodyPr>
          <a:lstStyle/>
          <a:p>
            <a:r>
              <a:rPr lang="en-US" dirty="0">
                <a:solidFill>
                  <a:schemeClr val="bg1"/>
                </a:solidFill>
              </a:rPr>
              <a:t>I wonder what is hidden inside a parable</a:t>
            </a:r>
          </a:p>
        </p:txBody>
      </p:sp>
    </p:spTree>
    <p:extLst>
      <p:ext uri="{BB962C8B-B14F-4D97-AF65-F5344CB8AC3E}">
        <p14:creationId xmlns:p14="http://schemas.microsoft.com/office/powerpoint/2010/main" val="2515745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06698-5D4C-7CD6-4185-237806AD03C1}"/>
              </a:ext>
            </a:extLst>
          </p:cNvPr>
          <p:cNvSpPr/>
          <p:nvPr/>
        </p:nvSpPr>
        <p:spPr>
          <a:xfrm>
            <a:off x="121539" y="1124021"/>
            <a:ext cx="10314231" cy="5078313"/>
          </a:xfrm>
          <a:prstGeom prst="rect">
            <a:avLst/>
          </a:prstGeom>
          <a:noFill/>
        </p:spPr>
        <p:txBody>
          <a:bodyPr wrap="square" lIns="91440" tIns="45720" rIns="91440" bIns="45720">
            <a:spAutoFit/>
          </a:bodyPr>
          <a:lstStyle/>
          <a:p>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kingdom of heaven is like…</a:t>
            </a:r>
          </a:p>
          <a:p>
            <a:pPr marL="685800" indent="-685800">
              <a:buFont typeface="Arial" panose="020B0604020202020204" pitchFamily="34" charset="0"/>
              <a:buChar char="•"/>
            </a:pP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When someone who scatters seeds goes out and scatters them</a:t>
            </a:r>
          </a:p>
          <a:p>
            <a:pPr marL="685800" indent="-685800">
              <a:buFont typeface="Arial" panose="020B0604020202020204" pitchFamily="34" charset="0"/>
              <a:buChar char="•"/>
            </a:pP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 woman who </a:t>
            </a:r>
            <a:r>
              <a:rPr lang="en-US" sz="2400" dirty="0">
                <a:ln w="12700">
                  <a:solidFill>
                    <a:schemeClr val="accent1"/>
                  </a:solidFill>
                  <a:prstDash val="solid"/>
                </a:ln>
                <a:solidFill>
                  <a:schemeClr val="accent2"/>
                </a:solidFill>
                <a:effectLst>
                  <a:outerShdw dist="38100" dir="2640000" algn="bl" rotWithShape="0">
                    <a:schemeClr val="accent1"/>
                  </a:outerShdw>
                </a:effectLst>
              </a:rPr>
              <a:t>hid</a:t>
            </a:r>
            <a:r>
              <a:rPr lang="en-US" sz="24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leaven</a:t>
            </a:r>
          </a:p>
          <a:p>
            <a:pPr marL="685800" indent="-685800">
              <a:buFont typeface="Arial" panose="020B0604020202020204" pitchFamily="34" charset="0"/>
              <a:buChar char="•"/>
            </a:pPr>
            <a:r>
              <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 man who sowed good seed in his </a:t>
            </a:r>
            <a:r>
              <a:rPr lang="en-US" sz="2400" b="1" cap="none" spc="0" dirty="0">
                <a:ln w="12700">
                  <a:solidFill>
                    <a:schemeClr val="accent1"/>
                  </a:solidFill>
                  <a:prstDash val="solid"/>
                </a:ln>
                <a:solidFill>
                  <a:schemeClr val="accent2"/>
                </a:solidFill>
                <a:effectLst>
                  <a:outerShdw dist="38100" dir="2640000" algn="bl" rotWithShape="0">
                    <a:schemeClr val="accent1"/>
                  </a:outerShdw>
                </a:effectLst>
              </a:rPr>
              <a:t>field</a:t>
            </a:r>
          </a:p>
          <a:p>
            <a:pPr marL="685800" indent="-685800">
              <a:buFont typeface="Arial" panose="020B0604020202020204" pitchFamily="34" charset="0"/>
              <a:buChar char="•"/>
            </a:pP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 treasure </a:t>
            </a:r>
            <a:r>
              <a:rPr lang="en-US" sz="2400" b="1" dirty="0">
                <a:ln w="12700">
                  <a:solidFill>
                    <a:schemeClr val="accent1"/>
                  </a:solidFill>
                  <a:prstDash val="solid"/>
                </a:ln>
                <a:solidFill>
                  <a:schemeClr val="accent2"/>
                </a:solidFill>
                <a:effectLst>
                  <a:outerShdw dist="38100" dir="2640000" algn="bl" rotWithShape="0">
                    <a:schemeClr val="accent1"/>
                  </a:outerShdw>
                </a:effectLst>
              </a:rPr>
              <a:t>hidden</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in a </a:t>
            </a:r>
            <a:r>
              <a:rPr lang="en-US" sz="2400" b="1" dirty="0">
                <a:ln w="12700">
                  <a:solidFill>
                    <a:schemeClr val="accent1"/>
                  </a:solidFill>
                  <a:prstDash val="solid"/>
                </a:ln>
                <a:solidFill>
                  <a:schemeClr val="accent2"/>
                </a:solidFill>
                <a:effectLst>
                  <a:outerShdw dist="38100" dir="2640000" algn="bl" rotWithShape="0">
                    <a:schemeClr val="accent1"/>
                  </a:outerShdw>
                </a:effectLst>
              </a:rPr>
              <a:t>field</a:t>
            </a:r>
          </a:p>
          <a:p>
            <a:pPr marL="685800" indent="-685800">
              <a:buFont typeface="Arial" panose="020B0604020202020204" pitchFamily="34" charset="0"/>
              <a:buChar char="•"/>
            </a:pPr>
            <a:r>
              <a:rPr lang="en-US" sz="2400" b="1" dirty="0">
                <a:ln w="12700">
                  <a:solidFill>
                    <a:schemeClr val="accent1"/>
                  </a:solidFill>
                  <a:prstDash val="solid"/>
                </a:ln>
                <a:solidFill>
                  <a:schemeClr val="accent2"/>
                </a:solidFill>
                <a:effectLst>
                  <a:outerShdw dist="38100" dir="2640000" algn="bl" rotWithShape="0">
                    <a:schemeClr val="accent1"/>
                  </a:outerShdw>
                </a:effectLst>
              </a:rPr>
              <a:t>Finding</a:t>
            </a: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the great pearl and exchanging everything for it</a:t>
            </a:r>
          </a:p>
          <a:p>
            <a:pPr marL="685800" indent="-685800">
              <a:buFont typeface="Arial" panose="020B0604020202020204" pitchFamily="34" charset="0"/>
              <a:buChar char="•"/>
            </a:pP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 person puts the tiny seed in the ground and it began to grow</a:t>
            </a:r>
          </a:p>
          <a:p>
            <a:pPr marL="685800" indent="-685800">
              <a:buFont typeface="Arial" panose="020B0604020202020204" pitchFamily="34" charset="0"/>
              <a:buChar char="•"/>
            </a:pPr>
            <a:r>
              <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 person invited many people to a great feast</a:t>
            </a:r>
          </a:p>
          <a:p>
            <a:pPr marL="685800" indent="-685800">
              <a:buFont typeface="Arial" panose="020B0604020202020204" pitchFamily="34" charset="0"/>
              <a:buChar char="•"/>
            </a:pPr>
            <a:endParaRPr lang="en-US"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marL="685800" indent="-685800">
              <a:buFont typeface="Arial" panose="020B0604020202020204" pitchFamily="34" charset="0"/>
              <a:buChar char="•"/>
            </a:pPr>
            <a:endParaRPr lang="en-US" sz="2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919145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2B1234-48E5-D28A-5499-A790E21478B9}"/>
              </a:ext>
            </a:extLst>
          </p:cNvPr>
          <p:cNvSpPr/>
          <p:nvPr/>
        </p:nvSpPr>
        <p:spPr>
          <a:xfrm>
            <a:off x="4191392" y="697230"/>
            <a:ext cx="220925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NOW!</a:t>
            </a:r>
            <a:r>
              <a:rPr lang="en-US" sz="5400" b="1" cap="none" spc="0" dirty="0">
                <a:ln w="22225">
                  <a:solidFill>
                    <a:schemeClr val="accent2"/>
                  </a:solidFill>
                  <a:prstDash val="solid"/>
                </a:ln>
                <a:solidFill>
                  <a:schemeClr val="accent2">
                    <a:lumMod val="40000"/>
                    <a:lumOff val="60000"/>
                  </a:schemeClr>
                </a:solidFill>
                <a:effectLst/>
              </a:rPr>
              <a:t> </a:t>
            </a:r>
          </a:p>
        </p:txBody>
      </p:sp>
      <p:cxnSp>
        <p:nvCxnSpPr>
          <p:cNvPr id="4" name="Straight Connector 3">
            <a:extLst>
              <a:ext uri="{FF2B5EF4-FFF2-40B4-BE49-F238E27FC236}">
                <a16:creationId xmlns:a16="http://schemas.microsoft.com/office/drawing/2014/main" id="{096D8FB5-1DA7-59B9-D9DF-66A4FAD5362C}"/>
              </a:ext>
            </a:extLst>
          </p:cNvPr>
          <p:cNvCxnSpPr>
            <a:cxnSpLocks/>
          </p:cNvCxnSpPr>
          <p:nvPr/>
        </p:nvCxnSpPr>
        <p:spPr>
          <a:xfrm>
            <a:off x="609600" y="3077029"/>
            <a:ext cx="913674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EDE815E-CD25-2296-10CF-ABA2686B5197}"/>
              </a:ext>
            </a:extLst>
          </p:cNvPr>
          <p:cNvSpPr/>
          <p:nvPr/>
        </p:nvSpPr>
        <p:spPr>
          <a:xfrm>
            <a:off x="399142" y="3171371"/>
            <a:ext cx="9187543" cy="769441"/>
          </a:xfrm>
          <a:prstGeom prst="rect">
            <a:avLst/>
          </a:prstGeom>
          <a:noFill/>
        </p:spPr>
        <p:txBody>
          <a:bodyPr wrap="square" lIns="91440" tIns="45720" rIns="91440" bIns="45720">
            <a:spAutoFit/>
          </a:bodyPr>
          <a:lstStyle/>
          <a:p>
            <a:pPr algn="ctr"/>
            <a:r>
              <a:rPr lang="en-US" sz="4400" dirty="0">
                <a:ln w="0"/>
                <a:solidFill>
                  <a:schemeClr val="accent1"/>
                </a:solidFill>
                <a:effectLst>
                  <a:outerShdw blurRad="38100" dist="25400" dir="5400000" algn="ctr" rotWithShape="0">
                    <a:srgbClr val="6E747A">
                      <a:alpha val="43000"/>
                    </a:srgbClr>
                  </a:outerShdw>
                </a:effectLst>
              </a:rPr>
              <a:t>p</a:t>
            </a:r>
            <a:r>
              <a:rPr lang="en-US" sz="4400" b="0" cap="none" spc="0" dirty="0">
                <a:ln w="0"/>
                <a:solidFill>
                  <a:schemeClr val="accent1"/>
                </a:solidFill>
                <a:effectLst>
                  <a:outerShdw blurRad="38100" dist="25400" dir="5400000" algn="ctr" rotWithShape="0">
                    <a:srgbClr val="6E747A">
                      <a:alpha val="43000"/>
                    </a:srgbClr>
                  </a:outerShdw>
                </a:effectLst>
              </a:rPr>
              <a:t>ast               present           future</a:t>
            </a:r>
          </a:p>
        </p:txBody>
      </p:sp>
      <p:pic>
        <p:nvPicPr>
          <p:cNvPr id="22530" name="Picture 2" descr="Energy ball with connected electric lines Vector Image">
            <a:extLst>
              <a:ext uri="{FF2B5EF4-FFF2-40B4-BE49-F238E27FC236}">
                <a16:creationId xmlns:a16="http://schemas.microsoft.com/office/drawing/2014/main" id="{F4ACD69D-1902-5221-143E-011DF01553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14" t="13122" r="17771" b="25079"/>
          <a:stretch/>
        </p:blipFill>
        <p:spPr bwMode="auto">
          <a:xfrm>
            <a:off x="399142" y="4035153"/>
            <a:ext cx="2046515" cy="205354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energy ball - Compositing and Post Processing - Blender Artists Community">
            <a:extLst>
              <a:ext uri="{FF2B5EF4-FFF2-40B4-BE49-F238E27FC236}">
                <a16:creationId xmlns:a16="http://schemas.microsoft.com/office/drawing/2014/main" id="{DD75E084-620D-0F54-084B-78BC99C4D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3626" y="4206581"/>
            <a:ext cx="2245971" cy="224597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33CA95E7-1420-FC77-5CF1-55E7162D070A}"/>
              </a:ext>
            </a:extLst>
          </p:cNvPr>
          <p:cNvCxnSpPr>
            <a:cxnSpLocks/>
          </p:cNvCxnSpPr>
          <p:nvPr/>
        </p:nvCxnSpPr>
        <p:spPr>
          <a:xfrm>
            <a:off x="4960620" y="0"/>
            <a:ext cx="0"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22532" name="Picture 4" descr="Energy Ball | This image is free to use in your creative wor… | Flickr">
            <a:extLst>
              <a:ext uri="{FF2B5EF4-FFF2-40B4-BE49-F238E27FC236}">
                <a16:creationId xmlns:a16="http://schemas.microsoft.com/office/drawing/2014/main" id="{2543EFE0-0DE8-6C8F-7C93-03128FD9BA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20" t="24703" r="2986" b="22202"/>
          <a:stretch/>
        </p:blipFill>
        <p:spPr bwMode="auto">
          <a:xfrm>
            <a:off x="3796070" y="4206581"/>
            <a:ext cx="2477142" cy="2053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3480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certificate&#10;&#10;Description automatically generated with medium confidence">
            <a:extLst>
              <a:ext uri="{FF2B5EF4-FFF2-40B4-BE49-F238E27FC236}">
                <a16:creationId xmlns:a16="http://schemas.microsoft.com/office/drawing/2014/main" id="{01F360A0-E571-5837-EFAC-2CB3B5C1A6E1}"/>
              </a:ext>
            </a:extLst>
          </p:cNvPr>
          <p:cNvPicPr>
            <a:picLocks noChangeAspect="1"/>
          </p:cNvPicPr>
          <p:nvPr/>
        </p:nvPicPr>
        <p:blipFill rotWithShape="1">
          <a:blip r:embed="rId2">
            <a:extLst>
              <a:ext uri="{28A0092B-C50C-407E-A947-70E740481C1C}">
                <a14:useLocalDpi xmlns:a14="http://schemas.microsoft.com/office/drawing/2010/main" val="0"/>
              </a:ext>
            </a:extLst>
          </a:blip>
          <a:srcRect l="24655" t="17152" r="24438" b="12480"/>
          <a:stretch/>
        </p:blipFill>
        <p:spPr>
          <a:xfrm>
            <a:off x="666678" y="-79290"/>
            <a:ext cx="8865942" cy="6890290"/>
          </a:xfrm>
          <a:prstGeom prst="rect">
            <a:avLst/>
          </a:prstGeom>
        </p:spPr>
      </p:pic>
      <p:sp>
        <p:nvSpPr>
          <p:cNvPr id="8" name="TextBox 7">
            <a:extLst>
              <a:ext uri="{FF2B5EF4-FFF2-40B4-BE49-F238E27FC236}">
                <a16:creationId xmlns:a16="http://schemas.microsoft.com/office/drawing/2014/main" id="{CB47838A-841A-C376-CD17-7B1DABFD8390}"/>
              </a:ext>
            </a:extLst>
          </p:cNvPr>
          <p:cNvSpPr txBox="1"/>
          <p:nvPr/>
        </p:nvSpPr>
        <p:spPr>
          <a:xfrm>
            <a:off x="2499360" y="2751195"/>
            <a:ext cx="4575810" cy="523220"/>
          </a:xfrm>
          <a:prstGeom prst="rect">
            <a:avLst/>
          </a:prstGeom>
          <a:noFill/>
        </p:spPr>
        <p:txBody>
          <a:bodyPr wrap="square" rtlCol="0">
            <a:spAutoFit/>
          </a:bodyPr>
          <a:lstStyle/>
          <a:p>
            <a:r>
              <a:rPr lang="en-US" sz="2800" dirty="0"/>
              <a:t>The Journey School</a:t>
            </a:r>
          </a:p>
        </p:txBody>
      </p:sp>
      <p:sp>
        <p:nvSpPr>
          <p:cNvPr id="9" name="TextBox 8">
            <a:extLst>
              <a:ext uri="{FF2B5EF4-FFF2-40B4-BE49-F238E27FC236}">
                <a16:creationId xmlns:a16="http://schemas.microsoft.com/office/drawing/2014/main" id="{15CDE621-5243-A8DF-FD4B-E35AACFD1E4A}"/>
              </a:ext>
            </a:extLst>
          </p:cNvPr>
          <p:cNvSpPr txBox="1"/>
          <p:nvPr/>
        </p:nvSpPr>
        <p:spPr>
          <a:xfrm>
            <a:off x="4333839" y="4206240"/>
            <a:ext cx="1762161" cy="369332"/>
          </a:xfrm>
          <a:prstGeom prst="rect">
            <a:avLst/>
          </a:prstGeom>
          <a:solidFill>
            <a:schemeClr val="accent6">
              <a:lumMod val="20000"/>
              <a:lumOff val="80000"/>
            </a:schemeClr>
          </a:solidFill>
        </p:spPr>
        <p:txBody>
          <a:bodyPr wrap="square" rtlCol="0">
            <a:spAutoFit/>
          </a:bodyPr>
          <a:lstStyle/>
          <a:p>
            <a:r>
              <a:rPr lang="en-US" dirty="0"/>
              <a:t>June 22,2023</a:t>
            </a:r>
          </a:p>
        </p:txBody>
      </p:sp>
    </p:spTree>
    <p:extLst>
      <p:ext uri="{BB962C8B-B14F-4D97-AF65-F5344CB8AC3E}">
        <p14:creationId xmlns:p14="http://schemas.microsoft.com/office/powerpoint/2010/main" val="3303140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a:extLst>
              <a:ext uri="{FF2B5EF4-FFF2-40B4-BE49-F238E27FC236}">
                <a16:creationId xmlns:a16="http://schemas.microsoft.com/office/drawing/2014/main" id="{4B274534-C319-FED1-59C5-EECE658B3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534" y="52476"/>
            <a:ext cx="4287731" cy="6725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80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the meaning of the Sacred Heart and the Immaculate Heart?">
            <a:extLst>
              <a:ext uri="{FF2B5EF4-FFF2-40B4-BE49-F238E27FC236}">
                <a16:creationId xmlns:a16="http://schemas.microsoft.com/office/drawing/2014/main" id="{7E8F95F1-9CF1-DADA-3445-1A8F4EF47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940" y="0"/>
            <a:ext cx="5713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658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maculate Heart of Mary – Memorial - My Catholic Life!">
            <a:extLst>
              <a:ext uri="{FF2B5EF4-FFF2-40B4-BE49-F238E27FC236}">
                <a16:creationId xmlns:a16="http://schemas.microsoft.com/office/drawing/2014/main" id="{F1A89696-4F40-A226-8240-95112F7FB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28625"/>
            <a:ext cx="11430000" cy="600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040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B330C-A40F-78B4-069B-BC57972C6D35}"/>
              </a:ext>
            </a:extLst>
          </p:cNvPr>
          <p:cNvSpPr/>
          <p:nvPr/>
        </p:nvSpPr>
        <p:spPr>
          <a:xfrm>
            <a:off x="925830" y="429875"/>
            <a:ext cx="7973658"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Consciously chosen love</a:t>
            </a:r>
          </a:p>
        </p:txBody>
      </p:sp>
      <p:pic>
        <p:nvPicPr>
          <p:cNvPr id="2050" name="Picture 2" descr="The Internal Quantum Mechanics of Subtle Energy Anatomy | Project Noosphere">
            <a:extLst>
              <a:ext uri="{FF2B5EF4-FFF2-40B4-BE49-F238E27FC236}">
                <a16:creationId xmlns:a16="http://schemas.microsoft.com/office/drawing/2014/main" id="{31B794CB-CB6E-7B02-763F-08345CE17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230" y="1675974"/>
            <a:ext cx="9208770" cy="518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927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D8B5AAE-45C5-4D2C-B5EC-866C75CEF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 y="1378560"/>
            <a:ext cx="4110990" cy="4631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he Good Samaritan | Ukrainian Orthodox Church of the USA">
            <a:extLst>
              <a:ext uri="{FF2B5EF4-FFF2-40B4-BE49-F238E27FC236}">
                <a16:creationId xmlns:a16="http://schemas.microsoft.com/office/drawing/2014/main" id="{ED754DAC-09BA-65A8-7C56-979BEBD51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49974"/>
            <a:ext cx="3619500" cy="466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02833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27620</TotalTime>
  <Words>1019</Words>
  <Application>Microsoft Office PowerPoint</Application>
  <PresentationFormat>Widescreen</PresentationFormat>
  <Paragraphs>151</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Google Sans</vt:lpstr>
      <vt:lpstr>Helvetica</vt:lpstr>
      <vt:lpstr>Open-sans</vt:lpstr>
      <vt:lpstr>Trebuchet MS</vt:lpstr>
      <vt:lpstr>Wingdings 3</vt:lpstr>
      <vt:lpstr>Facet</vt:lpstr>
      <vt:lpstr>PowerPoint Presentation</vt:lpstr>
      <vt:lpstr>CONSCIOUS  LOVE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Thou shalt love thy neighbor as thyself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heart creates a powerful  magnetic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CONSCIOUS  LOVE</dc:title>
  <dc:creator>Deborah Hale</dc:creator>
  <cp:lastModifiedBy>Deborah Hale</cp:lastModifiedBy>
  <cp:revision>18</cp:revision>
  <dcterms:created xsi:type="dcterms:W3CDTF">2023-06-01T12:53:53Z</dcterms:created>
  <dcterms:modified xsi:type="dcterms:W3CDTF">2023-06-22T23:47:40Z</dcterms:modified>
</cp:coreProperties>
</file>